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7"/>
  </p:notesMasterIdLst>
  <p:sldIdLst>
    <p:sldId id="256" r:id="rId2"/>
    <p:sldId id="257" r:id="rId3"/>
    <p:sldId id="258" r:id="rId4"/>
    <p:sldId id="293" r:id="rId5"/>
    <p:sldId id="259" r:id="rId6"/>
    <p:sldId id="260" r:id="rId7"/>
    <p:sldId id="298" r:id="rId8"/>
    <p:sldId id="261" r:id="rId9"/>
    <p:sldId id="262" r:id="rId10"/>
    <p:sldId id="263" r:id="rId11"/>
    <p:sldId id="264" r:id="rId12"/>
    <p:sldId id="265" r:id="rId13"/>
    <p:sldId id="306" r:id="rId14"/>
    <p:sldId id="266" r:id="rId15"/>
    <p:sldId id="267" r:id="rId16"/>
    <p:sldId id="268" r:id="rId17"/>
    <p:sldId id="269" r:id="rId18"/>
    <p:sldId id="270" r:id="rId19"/>
    <p:sldId id="282" r:id="rId20"/>
    <p:sldId id="294" r:id="rId21"/>
    <p:sldId id="271" r:id="rId22"/>
    <p:sldId id="272" r:id="rId23"/>
    <p:sldId id="284" r:id="rId24"/>
    <p:sldId id="273" r:id="rId25"/>
    <p:sldId id="283" r:id="rId26"/>
    <p:sldId id="286" r:id="rId27"/>
    <p:sldId id="287" r:id="rId28"/>
    <p:sldId id="289" r:id="rId29"/>
    <p:sldId id="288" r:id="rId30"/>
    <p:sldId id="281" r:id="rId31"/>
    <p:sldId id="290" r:id="rId32"/>
    <p:sldId id="274" r:id="rId33"/>
    <p:sldId id="291" r:id="rId34"/>
    <p:sldId id="300" r:id="rId35"/>
    <p:sldId id="278" r:id="rId36"/>
    <p:sldId id="276" r:id="rId37"/>
    <p:sldId id="302" r:id="rId38"/>
    <p:sldId id="303" r:id="rId39"/>
    <p:sldId id="304" r:id="rId40"/>
    <p:sldId id="277" r:id="rId41"/>
    <p:sldId id="279" r:id="rId42"/>
    <p:sldId id="295" r:id="rId43"/>
    <p:sldId id="296" r:id="rId44"/>
    <p:sldId id="305" r:id="rId45"/>
    <p:sldId id="280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0C5BA-40F2-42D8-AD89-395239522494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CD032-5D98-445A-89EC-E67FA7FC1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227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Ako kandidati imaju isti broj bodova, upisuje</a:t>
            </a:r>
            <a:r>
              <a:rPr lang="hr-HR" baseline="0" dirty="0" smtClean="0"/>
              <a:t> se onaj koji je ostvario veći broj bodova iz provjere tih znanja i sposobnosti.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D032-5D98-445A-89EC-E67FA7FC145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1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Kandidat ostvaruje</a:t>
            </a:r>
            <a:r>
              <a:rPr lang="hr-HR" baseline="0" dirty="0" smtClean="0"/>
              <a:t> samo jedno pravo, ono najpovoljnije.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D032-5D98-445A-89EC-E67FA7FC145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6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9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3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32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98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7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0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6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74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68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71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1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99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5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39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0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47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377C3D-7BB2-4D23-9D10-616807B37D36}" type="datetimeFigureOut">
              <a:rPr lang="sr-Latn-CS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60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s.hr/" TargetMode="External"/><Relationship Id="rId2" Type="http://schemas.openxmlformats.org/officeDocument/2006/relationships/hyperlink" Target="http://www.hzz.h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pisi.hr/docs/Jedinstveni%20popis%20zdravstvenih%20kontraindikacija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ovi.e-upisi.h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1663" y="3573016"/>
            <a:ext cx="6255488" cy="1362075"/>
          </a:xfrm>
        </p:spPr>
        <p:txBody>
          <a:bodyPr/>
          <a:lstStyle/>
          <a:p>
            <a:pPr algn="ctr"/>
            <a:r>
              <a:rPr lang="hr-HR" dirty="0" smtClean="0"/>
              <a:t>2022./2023.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31640" y="1772816"/>
            <a:ext cx="6595534" cy="1090015"/>
          </a:xfrm>
        </p:spPr>
        <p:txBody>
          <a:bodyPr>
            <a:noAutofit/>
          </a:bodyPr>
          <a:lstStyle/>
          <a:p>
            <a:pPr algn="ctr"/>
            <a:r>
              <a:rPr lang="hr-HR" sz="6000" dirty="0" smtClean="0">
                <a:latin typeface="Algerian" panose="04020705040A02060702" pitchFamily="82" charset="0"/>
                <a:cs typeface="Aharoni" panose="02010803020104030203" pitchFamily="2" charset="-79"/>
              </a:rPr>
              <a:t>UPISI U SREDNJE ŠKOLE</a:t>
            </a:r>
            <a:endParaRPr lang="hr-HR" sz="6000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088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r-HR" dirty="0" smtClean="0"/>
              <a:t>Za trogodišnje programe u trajanju manjem od 3 godine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449904"/>
              </p:ext>
            </p:extLst>
          </p:nvPr>
        </p:nvGraphicFramePr>
        <p:xfrm>
          <a:off x="467544" y="2348880"/>
          <a:ext cx="8229600" cy="1593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 vrednovanja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5.r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Uk</a:t>
                      </a:r>
                      <a:r>
                        <a:rPr lang="hr-HR" dirty="0" smtClean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Prosjek ocjena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20,00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20,00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DODATNI ELEMENTI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962" y="2490788"/>
            <a:ext cx="446601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20" y="1752600"/>
            <a:ext cx="58675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6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1187624" y="1124744"/>
            <a:ext cx="3521075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dirty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 </a:t>
            </a:r>
            <a:r>
              <a:rPr lang="hr-HR" altLang="sr-Latn-R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- SKLONOSTI I SPOSOBNOSTI KAO KRITERIJI ZA </a:t>
            </a:r>
            <a:r>
              <a:rPr lang="hr-HR" altLang="sr-Latn-R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UPISE (provjera; </a:t>
            </a:r>
            <a:r>
              <a:rPr lang="hr-HR" altLang="sr-Latn-RS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predtest</a:t>
            </a:r>
            <a:r>
              <a:rPr lang="hr-HR" altLang="sr-Latn-R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)- umjetničke škole i druge</a:t>
            </a:r>
            <a:endParaRPr lang="hr-HR" altLang="sr-Latn-RS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hr-HR" altLang="sr-Latn-RS" dirty="0">
              <a:latin typeface="Arial Black" panose="020B0A0402010202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4294967295"/>
          </p:nvPr>
        </p:nvSpPr>
        <p:spPr>
          <a:xfrm>
            <a:off x="4932040" y="1628800"/>
            <a:ext cx="3521075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altLang="sr-Latn-RS" dirty="0">
                <a:latin typeface="Arial Black" panose="020B0A04020102020204" pitchFamily="34" charset="0"/>
              </a:rPr>
              <a:t>- VREDNOVANJE REZULTATA POSTIGNUTIH NA REZULTATIMA NATJECANJA (znanja i sportskim  natjecanjima), ali vrednuju se samo rezultati iz hrvatskog jezika, matematike i prvog stranog jezika ili rezultati iz nekog od značajnih predmeta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07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Provjera posebnih znanja kandidata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-srednje škole mogu provoditi provjere iz:</a:t>
            </a:r>
          </a:p>
          <a:p>
            <a:r>
              <a:rPr lang="hr-HR" dirty="0" smtClean="0"/>
              <a:t>Hrvatskog jezika,</a:t>
            </a:r>
          </a:p>
          <a:p>
            <a:r>
              <a:rPr lang="hr-HR" dirty="0" smtClean="0"/>
              <a:t>Matematike</a:t>
            </a:r>
          </a:p>
          <a:p>
            <a:r>
              <a:rPr lang="hr-HR" dirty="0" smtClean="0"/>
              <a:t>Prvog stranog jezika</a:t>
            </a:r>
          </a:p>
          <a:p>
            <a:r>
              <a:rPr lang="hr-HR" dirty="0" smtClean="0"/>
              <a:t>Predmeta značajnih za upis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858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4974026"/>
              </p:ext>
            </p:extLst>
          </p:nvPr>
        </p:nvGraphicFramePr>
        <p:xfrm>
          <a:off x="467544" y="188640"/>
          <a:ext cx="8229600" cy="642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3802">
                <a:tc>
                  <a:txBody>
                    <a:bodyPr/>
                    <a:lstStyle/>
                    <a:p>
                      <a:r>
                        <a:rPr lang="hr-HR" dirty="0" smtClean="0"/>
                        <a:t>REZULTAT DRŽAVNOG ILI MEĐUNARODNOG NATJECANJA U ZNANJU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DODATNI BODOVI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Prvo, drugi ili treće osvojeno mjesto kao pojedinac u 5., 6., 7. ili 8. razredu (u predmetima</a:t>
                      </a:r>
                      <a:r>
                        <a:rPr lang="hr-HR" sz="1800" baseline="0" dirty="0" smtClean="0"/>
                        <a:t> HJ, MAT, </a:t>
                      </a:r>
                      <a:r>
                        <a:rPr lang="hr-HR" sz="1800" baseline="0" dirty="0" err="1" smtClean="0"/>
                        <a:t>STR.J</a:t>
                      </a:r>
                      <a:r>
                        <a:rPr lang="hr-HR" sz="1800" baseline="0" dirty="0" smtClean="0"/>
                        <a:t>. ili dva značajna predmeta te jednom natjecanju u znanju koje određuje srednja škola)</a:t>
                      </a:r>
                      <a:endParaRPr lang="hr-HR" sz="1800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IZRAVAN UPIS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Prvo osvojeno mjesto kao članovi skupine u posljednja 4 razreda </a:t>
                      </a:r>
                      <a:r>
                        <a:rPr kumimoji="0" lang="hr-H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oš</a:t>
                      </a:r>
                      <a:endParaRPr kumimoji="0" lang="hr-H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 BODA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Drugo osvojeno mjesto kao čl. skupine u posljednja 4 razreda </a:t>
                      </a:r>
                      <a:r>
                        <a:rPr lang="hr-HR" sz="1800" dirty="0" err="1" smtClean="0"/>
                        <a:t>oš</a:t>
                      </a:r>
                      <a:endParaRPr lang="hr-HR" sz="1800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 BODA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Treće osvojeno mjesto kao čl. skupine u posljednja 4 razreda </a:t>
                      </a:r>
                      <a:r>
                        <a:rPr lang="hr-HR" sz="1800" dirty="0" err="1" smtClean="0"/>
                        <a:t>oš</a:t>
                      </a:r>
                      <a:endParaRPr lang="hr-HR" sz="1800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 BOD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529">
                <a:tc>
                  <a:txBody>
                    <a:bodyPr/>
                    <a:lstStyle/>
                    <a:p>
                      <a:r>
                        <a:rPr lang="hr-HR" dirty="0" smtClean="0"/>
                        <a:t>Sudjelovanje</a:t>
                      </a:r>
                      <a:r>
                        <a:rPr lang="hr-HR" baseline="0" dirty="0" smtClean="0"/>
                        <a:t> kao pojedinac ili član skupine u 5.,6.,7. ili 8. razredu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 BOD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2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88526"/>
              </p:ext>
            </p:extLst>
          </p:nvPr>
        </p:nvGraphicFramePr>
        <p:xfrm>
          <a:off x="467544" y="476672"/>
          <a:ext cx="822960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6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REZULTAT DRŽAVNOGA ILI MEĐUNARODNOGA SPORTSKOG NATJECANJA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DODATNI BODOVI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Prvo osvojeno mjesto kao članovi ekipe na Državnom natjecanju</a:t>
                      </a:r>
                    </a:p>
                    <a:p>
                      <a:r>
                        <a:rPr lang="hr-HR" dirty="0" smtClean="0"/>
                        <a:t>-u</a:t>
                      </a:r>
                      <a:r>
                        <a:rPr lang="hr-HR" baseline="0" dirty="0" smtClean="0"/>
                        <a:t> posljednja 4 razreda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3 BODA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Drugo osvojeno mjesto kao članovi ekipe na Državnom natjecanju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-u</a:t>
                      </a:r>
                      <a:r>
                        <a:rPr lang="hr-HR" baseline="0" dirty="0" smtClean="0"/>
                        <a:t> posljednja 4 razreda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2 BODA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Treće osvojeno mjesto kao članovi ekipe na Državnom natjecanju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-u</a:t>
                      </a:r>
                      <a:r>
                        <a:rPr lang="hr-HR" baseline="0" dirty="0" smtClean="0"/>
                        <a:t> posljednja 4 razreda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1 BOD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2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5033" y="548680"/>
            <a:ext cx="6798734" cy="1303867"/>
          </a:xfrm>
        </p:spPr>
        <p:txBody>
          <a:bodyPr/>
          <a:lstStyle/>
          <a:p>
            <a:r>
              <a:rPr lang="hr-HR" dirty="0" smtClean="0"/>
              <a:t>POSEBNI ELEMENTI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962" y="2490788"/>
            <a:ext cx="446601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20" y="1752600"/>
            <a:ext cx="58675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1115616" y="1268760"/>
            <a:ext cx="3338513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hr-HR" dirty="0"/>
          </a:p>
          <a:p>
            <a:pPr>
              <a:defRPr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Kandidati sa zdravstvenim teškoćama</a:t>
            </a:r>
          </a:p>
          <a:p>
            <a:pPr marL="0" indent="0">
              <a:buFontTx/>
              <a:buNone/>
              <a:defRPr/>
            </a:pP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Kandidati koji žive u otežanim uvjetima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obrazovanja uzrokovanim nepovoljnim ekonomskim, socijalnim te odgojnim čimbenicima</a:t>
            </a:r>
          </a:p>
          <a:p>
            <a:pPr>
              <a:defRPr/>
            </a:pPr>
            <a:endParaRPr lang="hr-HR" dirty="0" smtClean="0"/>
          </a:p>
          <a:p>
            <a:pPr>
              <a:defRPr/>
            </a:pPr>
            <a:r>
              <a:rPr lang="hr-HR" dirty="0" smtClean="0"/>
              <a:t>Ako dva ili više kandidata na zadnjem mjestu ljestvice poretka imaju isti ukupan broj bodova, upisuje se kandidat koji ostvaruje pravo na posebna element vrednovanja</a:t>
            </a:r>
          </a:p>
          <a:p>
            <a:pPr>
              <a:defRPr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4294967295"/>
          </p:nvPr>
        </p:nvSpPr>
        <p:spPr>
          <a:xfrm>
            <a:off x="5004048" y="2276872"/>
            <a:ext cx="3336925" cy="3446462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Kandidat koji je dijete bez roditelja ili odgovarajuće roditeljske skrbi dobiva </a:t>
            </a:r>
            <a:r>
              <a:rPr lang="hr-HR" b="1" u="sng" dirty="0">
                <a:solidFill>
                  <a:schemeClr val="accent1">
                    <a:lumMod val="75000"/>
                  </a:schemeClr>
                </a:solidFill>
              </a:rPr>
              <a:t>jedan bod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na broj bodova koji je utvrđen tijekom postupka vrednovanja-potvrda Centra za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soc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. Skrb da je kandidat dijete bez roditelja ili odgovarajuće roditeljske skrbi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34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latin typeface="Broadway" pitchFamily="82" charset="0"/>
              </a:rPr>
              <a:t>Otežani uvjeti </a:t>
            </a:r>
            <a:r>
              <a:rPr lang="hr-HR" altLang="sr-Latn-RS" dirty="0" smtClean="0">
                <a:latin typeface="Broadway" pitchFamily="82" charset="0"/>
              </a:rPr>
              <a:t>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altLang="sr-Latn-RS" dirty="0"/>
              <a:t>Ako kandidat živi uz jednog ili oba roditelja s dugotrajnom teškom </a:t>
            </a:r>
            <a:r>
              <a:rPr lang="hr-HR" altLang="sr-Latn-RS" dirty="0" smtClean="0"/>
              <a:t>bolesti – </a:t>
            </a:r>
            <a:r>
              <a:rPr lang="hr-HR" altLang="sr-Latn-R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liječnička potvrda o dugotrajnoj težoj bolesti jednog ili oba roditelja</a:t>
            </a:r>
            <a:endParaRPr lang="hr-HR" altLang="sr-Latn-R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altLang="sr-Latn-RS" dirty="0"/>
              <a:t>Ako kandidat živi uz dugotrajno nezaposlena oba roditelja (više od 2 godine</a:t>
            </a:r>
            <a:r>
              <a:rPr lang="hr-HR" altLang="sr-Latn-RS" dirty="0" smtClean="0"/>
              <a:t>) – </a:t>
            </a:r>
            <a:r>
              <a:rPr lang="hr-HR" altLang="sr-Latn-R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potvrda nadležnog ureda Hrvatskog zavoda za zapošljavanje o dugotrajnoj nezaposlenosti oba roditelja (više od 2 godine)</a:t>
            </a:r>
            <a:endParaRPr lang="hr-HR" altLang="sr-Latn-R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altLang="sr-Latn-RS" dirty="0"/>
              <a:t>Ako kandidat živi uz samohranog roditelja korisnika soc. </a:t>
            </a:r>
            <a:r>
              <a:rPr lang="hr-HR" altLang="sr-Latn-RS" dirty="0" smtClean="0"/>
              <a:t>skrbi – </a:t>
            </a:r>
            <a:r>
              <a:rPr lang="hr-HR" altLang="sr-Latn-R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potvrda o korištenju </a:t>
            </a:r>
            <a:r>
              <a:rPr lang="hr-HR" altLang="sr-Latn-R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soc.pomoći</a:t>
            </a:r>
            <a:endParaRPr lang="hr-HR" altLang="sr-Latn-R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altLang="sr-Latn-RS" dirty="0"/>
              <a:t>Ako je kandidatu jedan roditelj </a:t>
            </a:r>
            <a:r>
              <a:rPr lang="hr-HR" altLang="sr-Latn-RS" dirty="0" smtClean="0"/>
              <a:t>preminuo – </a:t>
            </a:r>
            <a:r>
              <a:rPr lang="hr-HR" altLang="sr-Latn-R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isprava iz matice umrlih ili smrtni list</a:t>
            </a:r>
          </a:p>
        </p:txBody>
      </p:sp>
    </p:spTree>
    <p:extLst>
      <p:ext uri="{BB962C8B-B14F-4D97-AF65-F5344CB8AC3E}">
        <p14:creationId xmlns:p14="http://schemas.microsoft.com/office/powerpoint/2010/main" val="1846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Kandidati s teškoćama u razvoju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-rangiraju se na posebnim ljestvicama poretka</a:t>
            </a:r>
          </a:p>
          <a:p>
            <a:pPr marL="0" indent="0">
              <a:buNone/>
            </a:pPr>
            <a:r>
              <a:rPr lang="hr-HR" dirty="0" smtClean="0"/>
              <a:t>Prilažu: - rješenje o primjerenom programu obrazovanja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- stručno mišljenje Službe za profesionalno usmjeravanje HZZ-a (stiže na Školu nakon testiranja u </a:t>
            </a:r>
            <a:r>
              <a:rPr lang="hr-HR" dirty="0" err="1" smtClean="0"/>
              <a:t>Hzz</a:t>
            </a:r>
            <a:r>
              <a:rPr lang="hr-HR" dirty="0" smtClean="0"/>
              <a:t>-u i Medicini rada)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14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115616" y="1124744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https://srednje.e-upisi.hr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hlinkClick r:id="rId2"/>
              </a:rPr>
              <a:t>www.hzz.hr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hlinkClick r:id="rId3"/>
              </a:rPr>
              <a:t>www.mzos.hr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err="1" smtClean="0">
                <a:solidFill>
                  <a:srgbClr val="FF0000"/>
                </a:solidFill>
              </a:rPr>
              <a:t>www.os</a:t>
            </a:r>
            <a:r>
              <a:rPr lang="hr-HR" b="1" dirty="0" smtClean="0">
                <a:solidFill>
                  <a:srgbClr val="FF0000"/>
                </a:solidFill>
              </a:rPr>
              <a:t>-</a:t>
            </a:r>
            <a:r>
              <a:rPr lang="hr-HR" b="1" dirty="0" err="1" smtClean="0">
                <a:solidFill>
                  <a:srgbClr val="FF0000"/>
                </a:solidFill>
              </a:rPr>
              <a:t>igkovacic</a:t>
            </a:r>
            <a:r>
              <a:rPr lang="hr-HR" b="1" dirty="0" smtClean="0">
                <a:solidFill>
                  <a:srgbClr val="FF0000"/>
                </a:solidFill>
              </a:rPr>
              <a:t>-staropetrovoselo.skole.hr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MINIMALNI BODOVNI PRAG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 smtClean="0"/>
              <a:t>Članak </a:t>
            </a:r>
            <a:r>
              <a:rPr lang="vi-VN" dirty="0"/>
              <a:t>28. (1) Za programe obrazovanja u trajanju od najmanje četiri godine, </a:t>
            </a:r>
            <a:r>
              <a:rPr lang="vi-VN" b="1" dirty="0"/>
              <a:t>škola može utvrditi minimalni broj bodova potrebnih za prijavu kandidata za upis u pojedini program </a:t>
            </a:r>
            <a:r>
              <a:rPr lang="vi-VN" dirty="0" smtClean="0"/>
              <a:t>obrazovanja</a:t>
            </a:r>
            <a:r>
              <a:rPr lang="hr-HR" dirty="0" smtClean="0"/>
              <a:t>-prag se odnosi samo na zajednički </a:t>
            </a:r>
            <a:r>
              <a:rPr lang="hr-HR" dirty="0" err="1" smtClean="0"/>
              <a:t>el.vrednovanja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(</a:t>
            </a:r>
            <a:r>
              <a:rPr lang="vi-VN" dirty="0"/>
              <a:t>3) Za programe obrazovanja za stjecanje strukovne kvalifikacije u trajanju od tri godine, programe obrazovanja za vezane obrte te za programe obrazovanja </a:t>
            </a:r>
            <a:r>
              <a:rPr lang="vi-VN" b="1" dirty="0"/>
              <a:t>koji traju manje od tri godine, a najmanje godinu dana, ne utvrđuje se minimalni broj bodova koji su potrebni za prijavu.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901997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539552" y="2132856"/>
            <a:ext cx="8229600" cy="1143000"/>
          </a:xfrm>
        </p:spPr>
        <p:txBody>
          <a:bodyPr>
            <a:noAutofit/>
          </a:bodyPr>
          <a:lstStyle/>
          <a:p>
            <a:r>
              <a:rPr lang="hr-HR" altLang="sr-Latn-RS" sz="6000" dirty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POSTUPCI PRIJAVA I UPISA U SREDNJE ŠKOLE</a:t>
            </a:r>
            <a:endParaRPr lang="hr-H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229600" cy="5073650"/>
          </a:xfrm>
        </p:spPr>
        <p:txBody>
          <a:bodyPr/>
          <a:lstStyle/>
          <a:p>
            <a:r>
              <a:rPr lang="hr-HR" altLang="sr-Latn-RS" dirty="0"/>
              <a:t>ELEKTRONIČKI </a:t>
            </a:r>
            <a:r>
              <a:rPr lang="hr-HR" altLang="sr-Latn-RS" dirty="0" smtClean="0"/>
              <a:t>IDENTITET (korisničko ime, lozinka i pin)</a:t>
            </a:r>
          </a:p>
          <a:p>
            <a:r>
              <a:rPr lang="hr-HR" altLang="sr-Latn-RS" dirty="0" smtClean="0"/>
              <a:t>PIN dobiju nakon što unesu važeći broj mobitela u aplikaciju Roditelji se trebaju obavezno informirati i zapisati si korisničko </a:t>
            </a:r>
            <a:r>
              <a:rPr lang="hr-HR" altLang="sr-Latn-RS" dirty="0" smtClean="0"/>
              <a:t>ime i lozinku</a:t>
            </a:r>
            <a:endParaRPr lang="hr-HR" altLang="sr-Latn-RS" dirty="0"/>
          </a:p>
          <a:p>
            <a:r>
              <a:rPr lang="hr-HR" altLang="sr-Latn-RS" dirty="0" smtClean="0"/>
              <a:t>U postupak odabira i upisa ulazi se na: </a:t>
            </a:r>
          </a:p>
          <a:p>
            <a:r>
              <a:rPr lang="hr-HR" altLang="sr-Latn-RS" dirty="0" smtClean="0">
                <a:hlinkClick r:id="rId2"/>
              </a:rPr>
              <a:t>https://srednje.e-upisi.hr</a:t>
            </a:r>
            <a:endParaRPr lang="hr-HR" altLang="sr-Latn-RS" dirty="0" smtClean="0"/>
          </a:p>
          <a:p>
            <a:r>
              <a:rPr lang="hr-HR" altLang="sr-Latn-RS" dirty="0" smtClean="0"/>
              <a:t>PROVJERITI </a:t>
            </a:r>
            <a:r>
              <a:rPr lang="hr-HR" altLang="sr-Latn-RS" dirty="0"/>
              <a:t>PODATKE</a:t>
            </a:r>
          </a:p>
          <a:p>
            <a:r>
              <a:rPr lang="hr-HR" altLang="sr-Latn-RS" dirty="0"/>
              <a:t>OBAVIJESTITI RAZREDNIKA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24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7239000" cy="4846638"/>
          </a:xfrm>
        </p:spPr>
        <p:txBody>
          <a:bodyPr/>
          <a:lstStyle/>
          <a:p>
            <a:r>
              <a:rPr lang="hr-HR" dirty="0" smtClean="0"/>
              <a:t>U slučaju teškoća s prijavom na mrežnu stranicu: www.upisi.hr, potrebno je nazvati </a:t>
            </a:r>
            <a:r>
              <a:rPr lang="hr-HR" dirty="0" err="1" smtClean="0"/>
              <a:t>CARNetovu</a:t>
            </a:r>
            <a:r>
              <a:rPr lang="hr-HR" dirty="0" smtClean="0"/>
              <a:t> podršku obrazovnom sustavu na broj telefona: 01/ 6661 500 ili problem prijaviti na adresu elektroničke pošte: helpdesk@skole.hr. </a:t>
            </a:r>
          </a:p>
          <a:p>
            <a:endParaRPr lang="hr-HR" dirty="0" smtClean="0"/>
          </a:p>
          <a:p>
            <a:r>
              <a:rPr lang="hr-HR" dirty="0" smtClean="0"/>
              <a:t>(upisati da je riječ o sustavu </a:t>
            </a:r>
            <a:r>
              <a:rPr lang="hr-HR" dirty="0" err="1" smtClean="0"/>
              <a:t>NISpuSŠ</a:t>
            </a:r>
            <a:r>
              <a:rPr lang="hr-HR" dirty="0" smtClean="0"/>
              <a:t>, dati ime i prezime učenika te naziv škole, detaljno opisati problem)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182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Okvirni raspored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dirty="0" smtClean="0"/>
              <a:t>Srednje škole obvezne su najkasnije do 20.6.2022. objaviti natječaj za upis na web stranici škole</a:t>
            </a:r>
            <a:endParaRPr lang="hr-HR" altLang="sr-Latn-RS" dirty="0"/>
          </a:p>
          <a:p>
            <a:r>
              <a:rPr lang="hr-HR" altLang="sr-Latn-RS" dirty="0" smtClean="0"/>
              <a:t>MOGUĆE </a:t>
            </a:r>
            <a:r>
              <a:rPr lang="hr-HR" altLang="sr-Latn-RS" dirty="0"/>
              <a:t>PRIJAVITI 6 RAZLIČITIH OBRAZOVNIH </a:t>
            </a:r>
            <a:r>
              <a:rPr lang="hr-HR" altLang="sr-Latn-RS" dirty="0" smtClean="0"/>
              <a:t>PROGRAMA</a:t>
            </a:r>
          </a:p>
          <a:p>
            <a:endParaRPr lang="hr-HR" altLang="sr-Latn-RS" dirty="0" smtClean="0"/>
          </a:p>
          <a:p>
            <a:r>
              <a:rPr lang="hr-HR" altLang="sr-Latn-RS" dirty="0" smtClean="0"/>
              <a:t>Prijave obrazovnih programa od 25.6.</a:t>
            </a:r>
            <a:endParaRPr lang="hr-HR" altLang="sr-Latn-RS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82068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Kandidati koji žele upisati i pripremni razred glazbene ili plesne škole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Kandidati </a:t>
            </a:r>
            <a:r>
              <a:rPr lang="hr-HR" dirty="0"/>
              <a:t>koji žele upisati i pripremni razred glazbene ili plesne škole </a:t>
            </a:r>
            <a:r>
              <a:rPr lang="hr-HR" b="1" dirty="0"/>
              <a:t>moraju se obratiti srednjoj glazbenoj, odnosno plesnoj školi koju žele </a:t>
            </a:r>
            <a:r>
              <a:rPr lang="hr-HR" b="1" dirty="0" smtClean="0"/>
              <a:t>upisati (čim saznaju rokove prijava),</a:t>
            </a:r>
            <a:r>
              <a:rPr lang="hr-HR" dirty="0" smtClean="0"/>
              <a:t> </a:t>
            </a:r>
            <a:r>
              <a:rPr lang="hr-HR" dirty="0"/>
              <a:t>a koja će im u sustavu omogućiti prijavu takvih obrazovnih programa. </a:t>
            </a:r>
            <a:endParaRPr lang="hr-HR" dirty="0" smtClean="0"/>
          </a:p>
          <a:p>
            <a:r>
              <a:rPr lang="hr-HR" dirty="0" smtClean="0"/>
              <a:t>Ti kandidati idu na </a:t>
            </a:r>
            <a:r>
              <a:rPr lang="hr-HR" dirty="0" err="1" smtClean="0"/>
              <a:t>predtestiranje</a:t>
            </a:r>
            <a:r>
              <a:rPr lang="hr-HR" dirty="0" smtClean="0"/>
              <a:t> kojim pokazuju svoje sposobnost.</a:t>
            </a:r>
          </a:p>
          <a:p>
            <a:r>
              <a:rPr lang="hr-HR" dirty="0" smtClean="0"/>
              <a:t>Ako nisu pristupili </a:t>
            </a:r>
            <a:r>
              <a:rPr lang="hr-HR" dirty="0" err="1" smtClean="0"/>
              <a:t>predtestu</a:t>
            </a:r>
            <a:r>
              <a:rPr lang="hr-HR" dirty="0" smtClean="0"/>
              <a:t>, ne mogu konkurirati za upis u umjetničke škole.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842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39552" y="836712"/>
            <a:ext cx="7239000" cy="5548313"/>
          </a:xfrm>
        </p:spPr>
        <p:txBody>
          <a:bodyPr>
            <a:normAutofit/>
          </a:bodyPr>
          <a:lstStyle/>
          <a:p>
            <a:r>
              <a:rPr lang="hr-HR" dirty="0"/>
              <a:t>Programe obrazovanja, odnosno srednje škole koje ih izvode, moguće je pretraživati prema zadanim kriterijima pretrage. Moguće je prilagoditi pretragu s obzirom na </a:t>
            </a:r>
            <a:r>
              <a:rPr lang="hr-HR" b="1" dirty="0"/>
              <a:t>županiju, naziv škole, vrstu škole (javne ili privatne), naziv programa obrazovanja</a:t>
            </a:r>
            <a:r>
              <a:rPr lang="hr-HR" dirty="0"/>
              <a:t> i slično. </a:t>
            </a:r>
          </a:p>
          <a:p>
            <a:r>
              <a:rPr lang="hr-HR" dirty="0"/>
              <a:t>Za svaki program obrazovanja moguće je pregledati detaljnije informacije koje sadrže </a:t>
            </a:r>
            <a:r>
              <a:rPr lang="hr-HR" b="1" dirty="0"/>
              <a:t>opis programa, strukturu bodovanja, popis preduvjeta</a:t>
            </a:r>
            <a:r>
              <a:rPr lang="hr-HR" dirty="0"/>
              <a:t> i ostale važne informacije o programu. </a:t>
            </a:r>
          </a:p>
          <a:p>
            <a:r>
              <a:rPr lang="hr-HR" dirty="0"/>
              <a:t>Programi obrazovanja koji se žele upisati dodaju se na </a:t>
            </a:r>
            <a:r>
              <a:rPr lang="hr-HR" b="1" dirty="0"/>
              <a:t>listu prioriteta </a:t>
            </a:r>
            <a:r>
              <a:rPr lang="hr-HR" dirty="0"/>
              <a:t>koja se može mijenjati do roka navedenoga u Kalendaru. </a:t>
            </a:r>
          </a:p>
        </p:txBody>
      </p:sp>
    </p:spTree>
    <p:extLst>
      <p:ext uri="{BB962C8B-B14F-4D97-AF65-F5344CB8AC3E}">
        <p14:creationId xmlns:p14="http://schemas.microsoft.com/office/powerpoint/2010/main" val="319420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899592" y="692696"/>
            <a:ext cx="7239000" cy="5835650"/>
          </a:xfrm>
        </p:spPr>
        <p:txBody>
          <a:bodyPr>
            <a:normAutofit/>
          </a:bodyPr>
          <a:lstStyle/>
          <a:p>
            <a:r>
              <a:rPr lang="hr-HR" b="1" dirty="0"/>
              <a:t>Listu prioriteta treba pažljivo pripremiti tako da se na vrh liste postavi program obrazovanja koji se najviše želi upisati, a zatim i ostali, željenim redoslijedom. </a:t>
            </a:r>
            <a:endParaRPr lang="hr-HR" b="1" dirty="0" smtClean="0"/>
          </a:p>
          <a:p>
            <a:endParaRPr lang="hr-HR" b="1" dirty="0" smtClean="0"/>
          </a:p>
          <a:p>
            <a:r>
              <a:rPr lang="hr-HR" b="1" dirty="0" smtClean="0"/>
              <a:t>Važno </a:t>
            </a:r>
            <a:r>
              <a:rPr lang="hr-HR" b="1" dirty="0"/>
              <a:t>je da kandidati provjere jesu li im svi programi obrazovanja na listi prioriteta poredani prema njihovim željama i mogućnostima jer nakon zaključavanja odabira programa odnosno škola, nikakve izmjene više neće biti </a:t>
            </a:r>
            <a:r>
              <a:rPr lang="hr-HR" b="1" dirty="0" smtClean="0"/>
              <a:t>moguće.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5184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667625" cy="5907088"/>
          </a:xfrm>
        </p:spPr>
        <p:txBody>
          <a:bodyPr>
            <a:normAutofit/>
          </a:bodyPr>
          <a:lstStyle/>
          <a:p>
            <a:r>
              <a:rPr lang="hr-HR" dirty="0"/>
              <a:t>Na mrežnoj stranici: </a:t>
            </a:r>
            <a:r>
              <a:rPr lang="hr-HR" u="sng" dirty="0" smtClean="0"/>
              <a:t>https://srednje.e-upisi.hr</a:t>
            </a:r>
            <a:r>
              <a:rPr lang="hr-HR" dirty="0" smtClean="0"/>
              <a:t> </a:t>
            </a:r>
            <a:r>
              <a:rPr lang="hr-HR" dirty="0"/>
              <a:t>od samoga početka prijava programa obrazovanja bit će moguće pratiti bodovno stanje za svaki prijavljeni program obrazovanja svakoga kandidata. </a:t>
            </a:r>
          </a:p>
          <a:p>
            <a:r>
              <a:rPr lang="hr-HR" b="1" dirty="0"/>
              <a:t>Ako kandidat nije zadovoljio potrebne preduvjete za upis nekoga od prijavljenih programa, navedeno </a:t>
            </a:r>
            <a:r>
              <a:rPr lang="hr-HR" b="1" u="sng" dirty="0"/>
              <a:t>će biti vidljivo </a:t>
            </a:r>
            <a:r>
              <a:rPr lang="hr-HR" b="1" dirty="0"/>
              <a:t>na detaljnome prikazu bodovanja za prijavljeni program obrazovanja u svakome trenutku. </a:t>
            </a:r>
            <a:endParaRPr lang="hr-HR" b="1" dirty="0" smtClean="0"/>
          </a:p>
          <a:p>
            <a:r>
              <a:rPr lang="hr-HR" dirty="0" smtClean="0"/>
              <a:t>Kandidat </a:t>
            </a:r>
            <a:r>
              <a:rPr lang="hr-HR" dirty="0"/>
              <a:t>takve programe može obrisati sa svoje liste, ako ne postoji mogućnost zadovoljenja potrebnih preduvjeta i umjesto njih prijaviti druge programe obrazovanja. </a:t>
            </a:r>
          </a:p>
        </p:txBody>
      </p:sp>
    </p:spTree>
    <p:extLst>
      <p:ext uri="{BB962C8B-B14F-4D97-AF65-F5344CB8AC3E}">
        <p14:creationId xmlns:p14="http://schemas.microsoft.com/office/powerpoint/2010/main" val="2446956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827584" y="1340768"/>
            <a:ext cx="7239000" cy="4846638"/>
          </a:xfrm>
        </p:spPr>
        <p:txBody>
          <a:bodyPr/>
          <a:lstStyle/>
          <a:p>
            <a:r>
              <a:rPr lang="vi-VN" dirty="0"/>
              <a:t>Prilikom prijave pojedinoga programa obrazovanja potrebno je odabrati </a:t>
            </a:r>
            <a:r>
              <a:rPr lang="vi-VN" b="1" dirty="0"/>
              <a:t>prvi i drugi strani jezik i izborne predmete </a:t>
            </a:r>
            <a:r>
              <a:rPr lang="vi-VN" dirty="0"/>
              <a:t>između ponuđenih stranih jezika i izbornih predmeta koji se u srednjoj školi predaju.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650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229600" cy="543401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Pravilnik </a:t>
            </a:r>
            <a:r>
              <a:rPr lang="hr-HR" dirty="0">
                <a:solidFill>
                  <a:srgbClr val="FF0000"/>
                </a:solidFill>
              </a:rPr>
              <a:t>o elementima i kriterijima za izbor kandidata za upis u I. razred srednje škole 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Pravilnik o izmjenama i dopunama pravilnika o elementima i kriterijima za izbor kandidata za upis u 1. razred srednje škole</a:t>
            </a:r>
          </a:p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Odluku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upisu učenika u I. razred srednje škole za šk.g.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2022./2023.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Jedinstveni </a:t>
            </a:r>
            <a:r>
              <a:rPr lang="hr-HR" dirty="0">
                <a:solidFill>
                  <a:srgbClr val="FF0000"/>
                </a:solidFill>
              </a:rPr>
              <a:t>popis zdravstvenih kontraindikacija srednjoškolskih obrazovnih programa u svrhu upisa u I. razred srednje </a:t>
            </a:r>
            <a:r>
              <a:rPr lang="hr-HR" dirty="0" smtClean="0">
                <a:solidFill>
                  <a:srgbClr val="FF0000"/>
                </a:solidFill>
              </a:rPr>
              <a:t>škole</a:t>
            </a:r>
          </a:p>
          <a:p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Tablica bodova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Brošure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stranog jezika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Kandidat koji u osnovnoj školi </a:t>
            </a:r>
            <a:r>
              <a:rPr lang="hr-HR" b="1" dirty="0" smtClean="0"/>
              <a:t>nije učio određeni strani jezik </a:t>
            </a:r>
            <a:r>
              <a:rPr lang="hr-HR" u="sng" dirty="0" smtClean="0"/>
              <a:t>može</a:t>
            </a:r>
            <a:r>
              <a:rPr lang="hr-HR" dirty="0" smtClean="0"/>
              <a:t> prilikom prijave programa obrazovanja odabrati učenje toga stranog jezika kao prvoga stranog jezika </a:t>
            </a:r>
            <a:r>
              <a:rPr lang="hr-HR" u="sng" dirty="0" smtClean="0"/>
              <a:t>uz UVJET da ide na provjeru znanja tog drugog jezika u srednju školu koju je odabrao (kontaktirati srednju školu prije upisa)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106455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Ogledne i konačne ljestvice poretka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Ogledne ljestvice </a:t>
            </a:r>
            <a:r>
              <a:rPr lang="hr-HR" b="1" dirty="0"/>
              <a:t>poretka obnavljaju se svakih sat vremena pa je posljedicu promjene podataka ili redoslijeda na listi prioriteta moguće vidjeti za najviše sat vremena, ovisno o trenutku </a:t>
            </a:r>
            <a:r>
              <a:rPr lang="hr-HR" b="1" dirty="0" smtClean="0"/>
              <a:t>promjene</a:t>
            </a:r>
            <a:r>
              <a:rPr lang="hr-HR" b="1" dirty="0"/>
              <a:t>. </a:t>
            </a:r>
            <a:endParaRPr lang="hr-HR" b="1" dirty="0" smtClean="0"/>
          </a:p>
          <a:p>
            <a:r>
              <a:rPr lang="hr-HR" b="1" dirty="0"/>
              <a:t>Na datum naveden u poglavlju Kalendar ljestvice poretka postaju konačne i više se ne mijenjaju. </a:t>
            </a:r>
            <a:endParaRPr lang="hr-HR" b="1" dirty="0" smtClean="0"/>
          </a:p>
          <a:p>
            <a:r>
              <a:rPr lang="hr-HR" altLang="sr-Latn-RS" b="1" dirty="0">
                <a:solidFill>
                  <a:schemeClr val="accent1"/>
                </a:solidFill>
              </a:rPr>
              <a:t>KANDIDAT SE UPISUJE NA OBRAZOVNI PROGRAM NAJVIŠEG PRIORITETA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4655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Prijavnica-PREDAJE SE U OSNOVNOJ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b="1" dirty="0"/>
              <a:t>PRIJAVNICA</a:t>
            </a:r>
            <a:r>
              <a:rPr lang="hr-HR" altLang="sr-Latn-RS" dirty="0"/>
              <a:t> S KONAČNOM LISTOM PRIORITETA (POTPISUJE JU RODITELJ)</a:t>
            </a:r>
          </a:p>
          <a:p>
            <a:r>
              <a:rPr lang="hr-HR" dirty="0" smtClean="0"/>
              <a:t>(</a:t>
            </a:r>
            <a:r>
              <a:rPr lang="vi-VN" dirty="0" smtClean="0"/>
              <a:t>prijavnicu </a:t>
            </a:r>
            <a:r>
              <a:rPr lang="vi-VN" dirty="0"/>
              <a:t>s konačnom listom prioriteta iz sustava ispisuje njihov razrednik. Učenik i roditelj/skrbnik zatim potpisuju prijavnicu čime potvrđuju listu prioriteta odnosno odabir učenika. Takva prijavnica čuva se u </a:t>
            </a:r>
            <a:r>
              <a:rPr lang="vi-VN" dirty="0" smtClean="0"/>
              <a:t>školi</a:t>
            </a:r>
            <a:r>
              <a:rPr lang="hr-HR" dirty="0"/>
              <a:t>)</a:t>
            </a: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113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Upisnica-PREDAJE SE U SREDNJU ŠKOLU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2800" dirty="0" smtClean="0"/>
              <a:t>NA UPIS U SREDNJU ŠKOLU DONOSITE </a:t>
            </a:r>
            <a:r>
              <a:rPr lang="hr-HR" sz="2800" b="1" u="sng" dirty="0" smtClean="0"/>
              <a:t>UPISNICU</a:t>
            </a:r>
            <a:r>
              <a:rPr lang="hr-HR" sz="2800" dirty="0" smtClean="0"/>
              <a:t> I OVISNO </a:t>
            </a:r>
            <a:r>
              <a:rPr lang="hr-HR" sz="2800" dirty="0"/>
              <a:t>O ZAHTJEVU ŠKOLE:</a:t>
            </a:r>
          </a:p>
          <a:p>
            <a:pPr fontAlgn="base"/>
            <a:r>
              <a:rPr lang="hr-HR" sz="2800" dirty="0">
                <a:solidFill>
                  <a:srgbClr val="00B050"/>
                </a:solidFill>
              </a:rPr>
              <a:t>potvrdu nadležnoga školskog liječnika o zdravstvenoj sposobnosti kandidata za propisani program </a:t>
            </a:r>
          </a:p>
          <a:p>
            <a:pPr marL="0" indent="0" fontAlgn="base">
              <a:buNone/>
            </a:pPr>
            <a:r>
              <a:rPr lang="hr-HR" sz="2800" dirty="0"/>
              <a:t>Ili </a:t>
            </a:r>
            <a:r>
              <a:rPr lang="hr-HR" sz="2800" dirty="0">
                <a:solidFill>
                  <a:srgbClr val="00B050"/>
                </a:solidFill>
              </a:rPr>
              <a:t>liječničku svjedodžbu medicine rada.</a:t>
            </a:r>
          </a:p>
          <a:p>
            <a:pPr marL="0" indent="0" fontAlgn="base">
              <a:buNone/>
            </a:pPr>
            <a:r>
              <a:rPr lang="hr-HR" sz="2800" dirty="0" smtClean="0"/>
              <a:t>(Provjeriti </a:t>
            </a:r>
            <a:r>
              <a:rPr lang="hr-HR" sz="2800" dirty="0"/>
              <a:t>na web stranici SŠ koju želiš </a:t>
            </a:r>
            <a:r>
              <a:rPr lang="hr-HR" sz="2800" dirty="0" smtClean="0"/>
              <a:t>upisati)</a:t>
            </a:r>
            <a:endParaRPr lang="hr-HR" sz="2800" dirty="0"/>
          </a:p>
          <a:p>
            <a:pPr fontAlgn="base"/>
            <a:r>
              <a:rPr lang="hr-HR" sz="2800" dirty="0">
                <a:solidFill>
                  <a:srgbClr val="00B050"/>
                </a:solidFill>
              </a:rPr>
              <a:t>u</a:t>
            </a:r>
            <a:r>
              <a:rPr lang="hr-HR" sz="2800" dirty="0" smtClean="0">
                <a:solidFill>
                  <a:srgbClr val="00B050"/>
                </a:solidFill>
              </a:rPr>
              <a:t>govor o naukovanju (industrijsko-obrtnička zanimanja)</a:t>
            </a:r>
            <a:endParaRPr lang="hr-HR" sz="2800" dirty="0">
              <a:solidFill>
                <a:srgbClr val="00B050"/>
              </a:solidFill>
            </a:endParaRPr>
          </a:p>
          <a:p>
            <a:pPr marL="0" indent="0" algn="just" fontAlgn="base">
              <a:buNone/>
            </a:pPr>
            <a:r>
              <a:rPr lang="hr-HR" sz="2800" u="sng" dirty="0"/>
              <a:t>* Učenici s teškoćama u razvoju (s Rješenjem) ne trebaju potvrdu liječnika, ako se upisuju na temelju Mišljenja HZZ-a</a:t>
            </a:r>
          </a:p>
          <a:p>
            <a:r>
              <a:rPr lang="hr-HR" sz="2300" b="1" dirty="0"/>
              <a:t>Kandidati koji u srednju školu ne dostave upisnicu te, ako je to potrebno, potvrdu liječnika školske medicine, svjedodžbu medicine rada i/ili ugovor o naukovanju, gube pravo na upis i upućuju se na sljedeći upisni rok.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6858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AC7F80-9D88-4EC7-BEAC-0834E40A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36268"/>
            <a:ext cx="8532440" cy="2376264"/>
          </a:xfrm>
        </p:spPr>
        <p:txBody>
          <a:bodyPr>
            <a:normAutofit/>
          </a:bodyPr>
          <a:lstStyle/>
          <a:p>
            <a:pPr algn="ctr"/>
            <a:r>
              <a:rPr lang="hr-HR" sz="2700" dirty="0"/>
              <a:t>JEDINSTVENI POPIS ZDRAVSTVENIH KONTRAINDIKACIJA SREDNJOŠKOLSKIH OBRAZOVNIH PROGRAMA U SVRHU UPISA U I. RAZRED SREDNJE ŠKOLE</a:t>
            </a:r>
            <a:r>
              <a:rPr lang="hr-HR" dirty="0">
                <a:hlinkClick r:id="rId2"/>
              </a:rPr>
              <a:t/>
            </a:r>
            <a:br>
              <a:rPr lang="hr-HR" dirty="0">
                <a:hlinkClick r:id="rId2"/>
              </a:rPr>
            </a:br>
            <a:endParaRPr lang="hr-HR" dirty="0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5B9F1D0-E50E-4C2B-BF0A-92710D064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167563"/>
            <a:ext cx="6799262" cy="2091325"/>
          </a:xfr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67C6A5A2-6640-47C5-9CC6-13F046F7335D}"/>
              </a:ext>
            </a:extLst>
          </p:cNvPr>
          <p:cNvCxnSpPr/>
          <p:nvPr/>
        </p:nvCxnSpPr>
        <p:spPr>
          <a:xfrm>
            <a:off x="1699629" y="3200400"/>
            <a:ext cx="300621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52921E4D-C468-4274-8B75-92482ACD43D7}"/>
              </a:ext>
            </a:extLst>
          </p:cNvPr>
          <p:cNvCxnSpPr/>
          <p:nvPr/>
        </p:nvCxnSpPr>
        <p:spPr>
          <a:xfrm>
            <a:off x="6343650" y="3028950"/>
            <a:ext cx="0" cy="7429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59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5897880" cy="1173480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LJETNI UPISNI ROK</a:t>
            </a:r>
          </a:p>
          <a:p>
            <a:endParaRPr lang="hr-HR" dirty="0"/>
          </a:p>
          <a:p>
            <a:r>
              <a:rPr lang="hr-HR" dirty="0" smtClean="0"/>
              <a:t>JESENSKI UPISNI ROK</a:t>
            </a:r>
          </a:p>
          <a:p>
            <a:endParaRPr lang="hr-HR" dirty="0"/>
          </a:p>
          <a:p>
            <a:r>
              <a:rPr lang="hr-HR" dirty="0" smtClean="0"/>
              <a:t>NAKNADNI ROK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1691680" y="908720"/>
            <a:ext cx="5897880" cy="1728192"/>
          </a:xfrm>
        </p:spPr>
        <p:txBody>
          <a:bodyPr>
            <a:normAutofit/>
          </a:bodyPr>
          <a:lstStyle/>
          <a:p>
            <a:r>
              <a:rPr lang="hr-HR" sz="7200" dirty="0" smtClean="0">
                <a:latin typeface="Broadway" panose="04040905080B02020502" pitchFamily="82" charset="0"/>
              </a:rPr>
              <a:t>KALENDAR</a:t>
            </a:r>
            <a:endParaRPr lang="hr-HR" sz="72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14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smtClean="0">
                <a:latin typeface="Broadway" pitchFamily="82" charset="0"/>
              </a:rPr>
              <a:t>ljetni upisni rok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565136"/>
              </p:ext>
            </p:extLst>
          </p:nvPr>
        </p:nvGraphicFramePr>
        <p:xfrm>
          <a:off x="755576" y="692696"/>
          <a:ext cx="7239000" cy="566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POČETAK PRIJAVA U SUSTAV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23.5.2022.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b="1" u="sng" dirty="0" smtClean="0">
                          <a:solidFill>
                            <a:schemeClr val="tx1"/>
                          </a:solidFill>
                        </a:rPr>
                        <a:t>POČETAK PRIJAVA OBRAZOVNIH</a:t>
                      </a:r>
                      <a:r>
                        <a:rPr lang="hr-HR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b="1" u="sng" dirty="0" smtClean="0">
                          <a:solidFill>
                            <a:schemeClr val="tx1"/>
                          </a:solidFill>
                        </a:rPr>
                        <a:t>PROGRAMA</a:t>
                      </a:r>
                      <a:endParaRPr lang="hr-HR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25.6.2022.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Završetak  prijava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obr</a:t>
                      </a:r>
                      <a:r>
                        <a:rPr lang="hr-HR" baseline="0" dirty="0" smtClean="0"/>
                        <a:t>. programa koji zahtijevaju dodatne ispite i provjere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28.6.2022.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Provođenje dodatnih ispita te unos rezultata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29.6.-4.7.2022.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b="1" u="sng" dirty="0" smtClean="0"/>
                        <a:t>Rok za dostavu dokumentacije </a:t>
                      </a:r>
                      <a:r>
                        <a:rPr lang="hr-HR" b="1" u="sng" dirty="0" err="1" smtClean="0"/>
                        <a:t>red.učenika</a:t>
                      </a:r>
                      <a:endParaRPr lang="hr-HR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1.7.2022.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u="sng" dirty="0" smtClean="0"/>
                        <a:t>ZAKLJUČAVANJE ODABIRA OBRAZOVNIH PROGRAMA I POČETAK ISPISA PRIJAVNICA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7.7.2022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u="sng" dirty="0" smtClean="0"/>
                        <a:t>Zaprimanje</a:t>
                      </a:r>
                      <a:r>
                        <a:rPr lang="hr-HR" b="1" u="sng" baseline="0" dirty="0" smtClean="0"/>
                        <a:t> potpisanih prijavnica-krajnji rok</a:t>
                      </a:r>
                      <a:endParaRPr lang="hr-HR" b="1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 8.7.2022.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OBJAVA KONAČNIH LJESTVICA</a:t>
                      </a:r>
                      <a:r>
                        <a:rPr lang="hr-HR" baseline="0" dirty="0" smtClean="0"/>
                        <a:t> PORETKA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9.7.2022.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u="sng" dirty="0" smtClean="0"/>
                        <a:t>Dostava dokumenta u srednju školu (upisnica, potvrda </a:t>
                      </a:r>
                      <a:r>
                        <a:rPr lang="hr-HR" b="1" u="sng" dirty="0" err="1" smtClean="0"/>
                        <a:t>šk.medicine</a:t>
                      </a:r>
                      <a:r>
                        <a:rPr lang="hr-HR" b="1" u="sng" dirty="0" smtClean="0"/>
                        <a:t>, medicine rada, ugovor o naukovanju-do 30.9.)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11. – 13.7.2022.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542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idx="1"/>
          </p:nvPr>
        </p:nvSpPr>
        <p:spPr>
          <a:xfrm>
            <a:off x="609600" y="1815811"/>
            <a:ext cx="8112759" cy="246221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PRIJAVNICE</a:t>
            </a:r>
            <a:r>
              <a:rPr lang="hr-HR" dirty="0"/>
              <a:t> printa škola, potpisuje roditelj skupa s djetetom u osnovnoj školi </a:t>
            </a:r>
            <a:r>
              <a:rPr lang="hr-HR" dirty="0" smtClean="0"/>
              <a:t>7.-8.7.</a:t>
            </a:r>
            <a:endParaRPr lang="hr-HR" dirty="0"/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Roditelji sami printaju </a:t>
            </a:r>
            <a:r>
              <a:rPr lang="hr-HR" b="1" dirty="0"/>
              <a:t>UPISNICU</a:t>
            </a:r>
            <a:r>
              <a:rPr lang="hr-HR" dirty="0"/>
              <a:t> iz korisničkog profila </a:t>
            </a:r>
            <a:r>
              <a:rPr lang="hr-HR" dirty="0" smtClean="0"/>
              <a:t>11. </a:t>
            </a:r>
            <a:r>
              <a:rPr lang="hr-HR" dirty="0"/>
              <a:t>– </a:t>
            </a:r>
            <a:r>
              <a:rPr lang="hr-HR" dirty="0" smtClean="0"/>
              <a:t>13.7.2022.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8929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0" y="548680"/>
            <a:ext cx="8925216" cy="53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95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397" y="774858"/>
            <a:ext cx="8893204" cy="52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3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827584" y="1321978"/>
            <a:ext cx="3521075" cy="4525963"/>
          </a:xfrm>
        </p:spPr>
        <p:txBody>
          <a:bodyPr>
            <a:normAutofit/>
          </a:bodyPr>
          <a:lstStyle/>
          <a:p>
            <a:r>
              <a:rPr lang="hr-HR" dirty="0"/>
              <a:t>Prijave i upis kandidata u prve razrede srednjih škola provode se putem Nacionalnog informacijskog sustava prijava i upisa u srednje škole (</a:t>
            </a:r>
            <a:r>
              <a:rPr lang="hr-HR" dirty="0" err="1"/>
              <a:t>NISpuSŠ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r>
              <a:rPr lang="hr-HR" dirty="0" smtClean="0"/>
              <a:t>https://srednje.e-upisi.hr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508104" y="1196752"/>
            <a:ext cx="208915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5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dirty="0" smtClean="0">
                <a:latin typeface="Broadway" pitchFamily="82" charset="0"/>
              </a:rPr>
              <a:t>jesenski  upisni rok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038722"/>
              </p:ext>
            </p:extLst>
          </p:nvPr>
        </p:nvGraphicFramePr>
        <p:xfrm>
          <a:off x="827584" y="993344"/>
          <a:ext cx="7239000" cy="538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POČETAK PRIJAVA U</a:t>
                      </a:r>
                      <a:r>
                        <a:rPr lang="hr-HR" baseline="0" dirty="0" smtClean="0"/>
                        <a:t> SUSTAV I </a:t>
                      </a:r>
                      <a:r>
                        <a:rPr lang="hr-HR" dirty="0" smtClean="0"/>
                        <a:t> OBRAZOVNIH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PROGRAMA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20.8.2022.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Završetak za prijava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obr</a:t>
                      </a:r>
                      <a:r>
                        <a:rPr lang="hr-HR" baseline="0" dirty="0" smtClean="0"/>
                        <a:t>. programa koji zahtijevaju dodatne ispite i provjere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22.8.2022.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Provođenje dodatnih ispita te unos rezultata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23</a:t>
                      </a:r>
                      <a:r>
                        <a:rPr lang="hr-HR" baseline="0" dirty="0" smtClean="0"/>
                        <a:t>.8.2022.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Rok za dostavu dokumentacije </a:t>
                      </a:r>
                      <a:r>
                        <a:rPr lang="hr-HR" dirty="0" err="1" smtClean="0"/>
                        <a:t>red.učenika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24.8.2022.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Završetak prigovora na unesene podatke</a:t>
                      </a:r>
                    </a:p>
                    <a:p>
                      <a:r>
                        <a:rPr lang="hr-HR" dirty="0" smtClean="0"/>
                        <a:t>Završetak</a:t>
                      </a:r>
                      <a:r>
                        <a:rPr lang="hr-HR" baseline="0" dirty="0" smtClean="0"/>
                        <a:t> unosa rezultata s popravnih ispita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24.8.2022.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ZAKLJUČAVANJE ODABIRA OBRAZOVNIH PROGRAMA I POČETAK ISPISA PRIJAVNICA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25.8.2022.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Zaprimanje</a:t>
                      </a:r>
                      <a:r>
                        <a:rPr lang="hr-HR" baseline="0" dirty="0" smtClean="0"/>
                        <a:t> potpisanih prijavnica-krajnji rok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26.8.2022.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OBJAVA KONAČNIH LJESTVICA</a:t>
                      </a:r>
                      <a:r>
                        <a:rPr lang="hr-HR" baseline="0" dirty="0" smtClean="0"/>
                        <a:t> PORETKA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27.8.2022.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hr-HR" dirty="0" smtClean="0"/>
                        <a:t>Dostava dokumenta u srednju školu (upisnica, potvrda </a:t>
                      </a:r>
                      <a:r>
                        <a:rPr lang="hr-HR" dirty="0" err="1" smtClean="0"/>
                        <a:t>šk.medicine</a:t>
                      </a:r>
                      <a:r>
                        <a:rPr lang="hr-HR" dirty="0" smtClean="0"/>
                        <a:t>, medicine rada, ugovor o naukovanju)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29.8.-30.8.2022.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829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PRIJAVA KANDIDATA S TEŠKOĆAMA U RAZVOJU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Kandidati s teškoćama u razvoju javljaju se uredima državne uprave u županiji te iskazuju svoj odabir liste prioriteta redom kako bi željeli upisati obrazovne programe-odrađuje osnovna škola</a:t>
            </a:r>
          </a:p>
          <a:p>
            <a:endParaRPr lang="hr-HR" dirty="0"/>
          </a:p>
          <a:p>
            <a:r>
              <a:rPr lang="hr-HR" dirty="0" smtClean="0"/>
              <a:t>Od 23.5.2022. do 6.6.2022.</a:t>
            </a:r>
          </a:p>
          <a:p>
            <a:r>
              <a:rPr lang="hr-HR" dirty="0" smtClean="0"/>
              <a:t>24.6.2022. rangiranje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9821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392" y="228600"/>
            <a:ext cx="7290054" cy="1499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V</a:t>
            </a:r>
            <a:r>
              <a:rPr dirty="0"/>
              <a:t>ažno!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3001"/>
            <a:ext cx="8227060" cy="457625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hr-HR" sz="2400" spc="-15" dirty="0" smtClean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 err="1" smtClean="0">
                <a:cs typeface="Calibri"/>
              </a:rPr>
              <a:t>redovito</a:t>
            </a:r>
            <a:r>
              <a:rPr sz="2400" spc="-15" dirty="0" smtClean="0">
                <a:cs typeface="Calibri"/>
              </a:rPr>
              <a:t> </a:t>
            </a:r>
            <a:r>
              <a:rPr sz="2400" spc="-15" dirty="0" err="1">
                <a:cs typeface="Calibri"/>
              </a:rPr>
              <a:t>pratiti</a:t>
            </a:r>
            <a:r>
              <a:rPr sz="2400" spc="-25" dirty="0">
                <a:solidFill>
                  <a:srgbClr val="0000FF"/>
                </a:solidFill>
                <a:cs typeface="Calibri"/>
              </a:rPr>
              <a:t> </a:t>
            </a:r>
            <a:r>
              <a:rPr lang="hr-HR" sz="2400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https://srednje.e-upisi.hr</a:t>
            </a:r>
            <a:endParaRPr lang="hr-HR" sz="2400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cs typeface="Calibri"/>
              </a:rPr>
              <a:t>redovito pratiti </a:t>
            </a:r>
            <a:r>
              <a:rPr sz="2400" spc="-10" dirty="0">
                <a:cs typeface="Calibri"/>
              </a:rPr>
              <a:t>web </a:t>
            </a:r>
            <a:r>
              <a:rPr sz="2400" spc="-10" dirty="0" err="1">
                <a:cs typeface="Calibri"/>
              </a:rPr>
              <a:t>stranice</a:t>
            </a:r>
            <a:r>
              <a:rPr sz="2400" spc="-65" dirty="0">
                <a:cs typeface="Calibri"/>
              </a:rPr>
              <a:t> </a:t>
            </a:r>
            <a:r>
              <a:rPr sz="2400" spc="-20" dirty="0" err="1">
                <a:cs typeface="Calibri"/>
              </a:rPr>
              <a:t>škola</a:t>
            </a:r>
            <a:endParaRPr lang="hr-HR" sz="2400" spc="-2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cs typeface="Calibri"/>
              </a:rPr>
              <a:t>provjeriti </a:t>
            </a:r>
            <a:r>
              <a:rPr sz="2400" spc="-15" dirty="0">
                <a:cs typeface="Calibri"/>
              </a:rPr>
              <a:t>podatke </a:t>
            </a:r>
            <a:r>
              <a:rPr sz="2400" dirty="0">
                <a:cs typeface="Calibri"/>
              </a:rPr>
              <a:t>i </a:t>
            </a:r>
            <a:r>
              <a:rPr sz="2400" dirty="0" err="1">
                <a:cs typeface="Calibri"/>
              </a:rPr>
              <a:t>odmah</a:t>
            </a:r>
            <a:r>
              <a:rPr sz="2400" spc="-70" dirty="0">
                <a:cs typeface="Calibri"/>
              </a:rPr>
              <a:t> </a:t>
            </a:r>
            <a:r>
              <a:rPr sz="2400" spc="-20" dirty="0" err="1">
                <a:cs typeface="Calibri"/>
              </a:rPr>
              <a:t>reagirati</a:t>
            </a:r>
            <a:r>
              <a:rPr lang="hr-HR" sz="2400" spc="-20" dirty="0">
                <a:cs typeface="Calibri"/>
              </a:rPr>
              <a:t>- razrednici će u razumnom roku ispraviti netočno povučene podatke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cs typeface="Calibri"/>
              </a:rPr>
              <a:t>važnost </a:t>
            </a:r>
            <a:r>
              <a:rPr sz="2400" spc="-5" dirty="0">
                <a:cs typeface="Calibri"/>
              </a:rPr>
              <a:t>redoslijeda</a:t>
            </a:r>
            <a:r>
              <a:rPr sz="2400" spc="-70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škola</a:t>
            </a:r>
            <a:endParaRPr sz="2400" dirty="0">
              <a:cs typeface="Calibri"/>
            </a:endParaRPr>
          </a:p>
          <a:p>
            <a:pPr marL="549275">
              <a:lnSpc>
                <a:spcPct val="100000"/>
              </a:lnSpc>
              <a:spcBef>
                <a:spcPts val="690"/>
              </a:spcBef>
            </a:pPr>
            <a:r>
              <a:rPr sz="2000" i="1" spc="-5" dirty="0">
                <a:cs typeface="Calibri"/>
              </a:rPr>
              <a:t>– izravno </a:t>
            </a:r>
            <a:r>
              <a:rPr sz="2000" i="1" spc="-10" dirty="0">
                <a:cs typeface="Calibri"/>
              </a:rPr>
              <a:t>utječe </a:t>
            </a:r>
            <a:r>
              <a:rPr sz="2000" i="1" spc="-5" dirty="0" err="1">
                <a:cs typeface="Calibri"/>
              </a:rPr>
              <a:t>na</a:t>
            </a:r>
            <a:r>
              <a:rPr sz="2000" i="1" spc="30" dirty="0">
                <a:cs typeface="Calibri"/>
              </a:rPr>
              <a:t> </a:t>
            </a:r>
            <a:r>
              <a:rPr sz="2000" i="1" spc="-10" dirty="0" err="1">
                <a:cs typeface="Calibri"/>
              </a:rPr>
              <a:t>upis</a:t>
            </a:r>
            <a:endParaRPr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635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8112125" cy="59086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RANG LISTA se mijenja do zadnjeg dana zaključavanja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paziti na prioritete (koristiti osobno računalo- pogotovo zadnja 2 dana!)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KAD SE PRIJAVE ZAKLJUČAJU 7</a:t>
            </a:r>
            <a:r>
              <a:rPr lang="hr-HR" dirty="0" smtClean="0"/>
              <a:t>.7</a:t>
            </a:r>
            <a:r>
              <a:rPr lang="hr-HR" dirty="0"/>
              <a:t>., NEMA OTKLJUČAVANJA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kontinuirano praćenje bodovnog stanja  (ogledne ljestvice poretka i konačna ljestvica  poretka)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roditelji su dužni pratiti </a:t>
            </a:r>
            <a:r>
              <a:rPr lang="hr-HR" dirty="0" smtClean="0"/>
              <a:t>stanje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r</a:t>
            </a:r>
            <a:r>
              <a:rPr lang="hr-HR" dirty="0" smtClean="0"/>
              <a:t>oditeljima trebaju biti dostupne lozinke i korisničko ime djeteta</a:t>
            </a:r>
            <a:endParaRPr lang="hr-H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hr-HR" dirty="0" smtClean="0"/>
              <a:t>onačna </a:t>
            </a:r>
            <a:r>
              <a:rPr lang="hr-HR" dirty="0"/>
              <a:t>lista poretka znači da je  učenik primljen, ali NE I UPISAN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8730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UČENIČKI DOMOVI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Elektronskim putem: </a:t>
            </a:r>
            <a:r>
              <a:rPr lang="hr-HR" dirty="0" smtClean="0">
                <a:hlinkClick r:id="rId2"/>
              </a:rPr>
              <a:t>www.domovi.e-upisi.hr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Početak prijava u sustav </a:t>
            </a:r>
            <a:r>
              <a:rPr lang="hr-HR" dirty="0" smtClean="0"/>
              <a:t>prošle godine bio </a:t>
            </a:r>
            <a:r>
              <a:rPr lang="hr-HR" dirty="0" smtClean="0"/>
              <a:t>je 5.7.</a:t>
            </a:r>
          </a:p>
          <a:p>
            <a:r>
              <a:rPr lang="hr-HR" dirty="0" smtClean="0"/>
              <a:t>12.7. </a:t>
            </a:r>
            <a:r>
              <a:rPr lang="hr-HR" dirty="0" smtClean="0"/>
              <a:t>bio je početak </a:t>
            </a:r>
            <a:r>
              <a:rPr lang="hr-HR" dirty="0" smtClean="0"/>
              <a:t>prijava u </a:t>
            </a:r>
            <a:r>
              <a:rPr lang="hr-HR" dirty="0" smtClean="0"/>
              <a:t>domove</a:t>
            </a:r>
          </a:p>
          <a:p>
            <a:r>
              <a:rPr lang="hr-HR" dirty="0" smtClean="0"/>
              <a:t>Čeka </a:t>
            </a:r>
            <a:r>
              <a:rPr lang="hr-HR" smtClean="0"/>
              <a:t>se Odluka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7495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HVALA</a:t>
            </a:r>
            <a:endParaRPr lang="hr-HR" sz="4800" dirty="0"/>
          </a:p>
        </p:txBody>
      </p:sp>
      <p:pic>
        <p:nvPicPr>
          <p:cNvPr id="11" name="Rezervirano mjesto slike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r="28196"/>
          <a:stretch>
            <a:fillRect/>
          </a:stretch>
        </p:blipFill>
        <p:spPr/>
      </p:pic>
      <p:sp>
        <p:nvSpPr>
          <p:cNvPr id="10" name="Rezervirano mjesto teksta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NA POZORNOSTI!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17218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Elementi vrednovanja za upis u srednju školu…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 smtClean="0"/>
              <a:t>ZAJEDNIČKI</a:t>
            </a:r>
          </a:p>
          <a:p>
            <a:endParaRPr lang="hr-HR" dirty="0"/>
          </a:p>
          <a:p>
            <a:r>
              <a:rPr lang="hr-HR" dirty="0" smtClean="0"/>
              <a:t>POSEBNI</a:t>
            </a:r>
          </a:p>
          <a:p>
            <a:endParaRPr lang="hr-HR" dirty="0"/>
          </a:p>
          <a:p>
            <a:r>
              <a:rPr lang="hr-HR" dirty="0" smtClean="0"/>
              <a:t>DODATNI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80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ZAJEDNIČKI ELEMENTI</a:t>
            </a:r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962" y="2490788"/>
            <a:ext cx="446601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3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696744" cy="4810919"/>
          </a:xfrm>
        </p:spPr>
      </p:pic>
    </p:spTree>
    <p:extLst>
      <p:ext uri="{BB962C8B-B14F-4D97-AF65-F5344CB8AC3E}">
        <p14:creationId xmlns:p14="http://schemas.microsoft.com/office/powerpoint/2010/main" val="359059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468949"/>
            <a:ext cx="6798734" cy="1303867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r-HR" dirty="0" smtClean="0"/>
              <a:t>Za gimnazije i četverogodišnje strukovne programe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14554"/>
              </p:ext>
            </p:extLst>
          </p:nvPr>
        </p:nvGraphicFramePr>
        <p:xfrm>
          <a:off x="1148760" y="1628800"/>
          <a:ext cx="6799265" cy="4781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 vrednovanja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5.r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6.r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7.r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8.r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Uk</a:t>
                      </a:r>
                      <a:r>
                        <a:rPr lang="hr-HR" dirty="0" smtClean="0"/>
                        <a:t>.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Prosjek ocjena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20,00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Hrvatski jezik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Matematika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1. strani jezik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Predmet značajan</a:t>
                      </a:r>
                      <a:r>
                        <a:rPr lang="hr-HR" baseline="0" dirty="0" smtClean="0"/>
                        <a:t> za upis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Predmet značajan</a:t>
                      </a:r>
                      <a:r>
                        <a:rPr lang="hr-HR" baseline="0" dirty="0" smtClean="0"/>
                        <a:t> za upis</a:t>
                      </a:r>
                      <a:endParaRPr lang="hr-HR" dirty="0" smtClean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Predmet značajan</a:t>
                      </a:r>
                      <a:r>
                        <a:rPr lang="hr-HR" baseline="0" dirty="0" smtClean="0"/>
                        <a:t> za upis</a:t>
                      </a:r>
                      <a:endParaRPr lang="hr-HR" dirty="0" smtClean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80,00</a:t>
                      </a:r>
                      <a:endParaRPr lang="hr-H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4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98734" cy="1303867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r-HR" dirty="0" smtClean="0"/>
              <a:t>Za trogodišnje strukovne programe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937855"/>
              </p:ext>
            </p:extLst>
          </p:nvPr>
        </p:nvGraphicFramePr>
        <p:xfrm>
          <a:off x="395536" y="1844824"/>
          <a:ext cx="8229600" cy="318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 vrednovanja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5.r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Uk</a:t>
                      </a:r>
                      <a:r>
                        <a:rPr lang="hr-HR" dirty="0" smtClean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Prosjek ocjena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20,00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Hrvatski jezik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Matematika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1. strani jezik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10,00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236"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50,00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6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938</TotalTime>
  <Words>1997</Words>
  <Application>Microsoft Office PowerPoint</Application>
  <PresentationFormat>Prikaz na zaslonu (4:3)</PresentationFormat>
  <Paragraphs>280</Paragraphs>
  <Slides>45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55" baseType="lpstr">
      <vt:lpstr>Aharoni</vt:lpstr>
      <vt:lpstr>Algerian</vt:lpstr>
      <vt:lpstr>Arial</vt:lpstr>
      <vt:lpstr>Arial Black</vt:lpstr>
      <vt:lpstr>Broadway</vt:lpstr>
      <vt:lpstr>Calibri</vt:lpstr>
      <vt:lpstr>Garamond</vt:lpstr>
      <vt:lpstr>Times New Roman</vt:lpstr>
      <vt:lpstr>Wingdings</vt:lpstr>
      <vt:lpstr>Organski</vt:lpstr>
      <vt:lpstr>2022./2023.</vt:lpstr>
      <vt:lpstr>PowerPoint prezentacija</vt:lpstr>
      <vt:lpstr>PowerPoint prezentacija</vt:lpstr>
      <vt:lpstr>PowerPoint prezentacija</vt:lpstr>
      <vt:lpstr>Elementi vrednovanja za upis u srednju školu…</vt:lpstr>
      <vt:lpstr>ZAJEDNIČKI ELEMENTI</vt:lpstr>
      <vt:lpstr>PowerPoint prezentacija</vt:lpstr>
      <vt:lpstr>Za gimnazije i četverogodišnje strukovne programe</vt:lpstr>
      <vt:lpstr>Za trogodišnje strukovne programe</vt:lpstr>
      <vt:lpstr>Za trogodišnje programe u trajanju manjem od 3 godine</vt:lpstr>
      <vt:lpstr>DODATNI ELEMENTI</vt:lpstr>
      <vt:lpstr>PowerPoint prezentacija</vt:lpstr>
      <vt:lpstr>Provjera posebnih znanja kandidata</vt:lpstr>
      <vt:lpstr>PowerPoint prezentacija</vt:lpstr>
      <vt:lpstr>PowerPoint prezentacija</vt:lpstr>
      <vt:lpstr>POSEBNI ELEMENTI</vt:lpstr>
      <vt:lpstr>PowerPoint prezentacija</vt:lpstr>
      <vt:lpstr>Otežani uvjeti …</vt:lpstr>
      <vt:lpstr>Kandidati s teškoćama u razvoju</vt:lpstr>
      <vt:lpstr>MINIMALNI BODOVNI PRAG </vt:lpstr>
      <vt:lpstr>POSTUPCI PRIJAVA I UPISA U SREDNJE ŠKOLE</vt:lpstr>
      <vt:lpstr>PowerPoint prezentacija</vt:lpstr>
      <vt:lpstr>PowerPoint prezentacija</vt:lpstr>
      <vt:lpstr>Okvirni raspored</vt:lpstr>
      <vt:lpstr>Kandidati koji žele upisati i pripremni razred glazbene ili plesne škole  </vt:lpstr>
      <vt:lpstr>PowerPoint prezentacija</vt:lpstr>
      <vt:lpstr>PowerPoint prezentacija</vt:lpstr>
      <vt:lpstr>PowerPoint prezentacija</vt:lpstr>
      <vt:lpstr>PowerPoint prezentacija</vt:lpstr>
      <vt:lpstr>Odabir stranog jezika</vt:lpstr>
      <vt:lpstr>Ogledne i konačne ljestvice poretka</vt:lpstr>
      <vt:lpstr>Prijavnica-PREDAJE SE U OSNOVNOJ ŠKOLI</vt:lpstr>
      <vt:lpstr>Upisnica-PREDAJE SE U SREDNJU ŠKOLU</vt:lpstr>
      <vt:lpstr>JEDINSTVENI POPIS ZDRAVSTVENIH KONTRAINDIKACIJA SREDNJOŠKOLSKIH OBRAZOVNIH PROGRAMA U SVRHU UPISA U I. RAZRED SREDNJE ŠKOLE </vt:lpstr>
      <vt:lpstr> </vt:lpstr>
      <vt:lpstr>ljetni upisni rok</vt:lpstr>
      <vt:lpstr>PowerPoint prezentacija</vt:lpstr>
      <vt:lpstr>PowerPoint prezentacija</vt:lpstr>
      <vt:lpstr>PowerPoint prezentacija</vt:lpstr>
      <vt:lpstr>jesenski  upisni rok</vt:lpstr>
      <vt:lpstr>PRIJAVA KANDIDATA S TEŠKOĆAMA U RAZVOJU</vt:lpstr>
      <vt:lpstr>Važno!</vt:lpstr>
      <vt:lpstr>PowerPoint prezentacija</vt:lpstr>
      <vt:lpstr>UČENIČKI DOMOVI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2014./2015.</dc:title>
  <dc:creator>Martina Hruban</dc:creator>
  <cp:lastModifiedBy>Korisnik</cp:lastModifiedBy>
  <cp:revision>186</cp:revision>
  <cp:lastPrinted>2016-05-30T10:15:06Z</cp:lastPrinted>
  <dcterms:created xsi:type="dcterms:W3CDTF">2014-06-02T09:40:43Z</dcterms:created>
  <dcterms:modified xsi:type="dcterms:W3CDTF">2022-05-31T06:55:51Z</dcterms:modified>
</cp:coreProperties>
</file>