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>
        <p:scale>
          <a:sx n="90" d="100"/>
          <a:sy n="90" d="100"/>
        </p:scale>
        <p:origin x="324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83426-58E0-4151-A46A-D9431D42452E}" type="datetimeFigureOut">
              <a:rPr lang="hr-HR"/>
              <a:t>1.2.2017.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C58D5-0AD2-40DD-A906-DC143C752FD4}" type="slidenum">
              <a:rPr lang="hr-HR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856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58D5-0AD2-40DD-A906-DC143C752FD4}" type="slidenum">
              <a:rPr lang="hr-HR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5077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58D5-0AD2-40DD-A906-DC143C752FD4}" type="slidenum">
              <a:rPr lang="hr-HR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4672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58D5-0AD2-40DD-A906-DC143C752FD4}" type="slidenum">
              <a:rPr lang="hr-HR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443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58D5-0AD2-40DD-A906-DC143C752FD4}" type="slidenum">
              <a:rPr lang="hr-HR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180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58D5-0AD2-40DD-A906-DC143C752FD4}" type="slidenum">
              <a:rPr lang="hr-HR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2554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58D5-0AD2-40DD-A906-DC143C752FD4}" type="slidenum">
              <a:rPr lang="hr-HR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4359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" I još si samo ugljen starih mostova i zaprašenih ruševina.</a:t>
            </a:r>
          </a:p>
          <a:p>
            <a:r>
              <a:rPr lang="hr-HR"/>
              <a:t>Samo još uveli suncokret nekih tuđih snova.</a:t>
            </a:r>
          </a:p>
          <a:p>
            <a:r>
              <a:rPr lang="hr-HR"/>
              <a:t>Samo granični kamen u pustinji bijelih stijena."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58D5-0AD2-40DD-A906-DC143C752FD4}" type="slidenum">
              <a:rPr lang="hr-HR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8195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58D5-0AD2-40DD-A906-DC143C752FD4}" type="slidenum">
              <a:rPr lang="hr-HR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4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58D5-0AD2-40DD-A906-DC143C752FD4}" type="slidenum">
              <a:rPr lang="hr-HR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101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58D5-0AD2-40DD-A906-DC143C752FD4}" type="slidenum">
              <a:rPr lang="hr-HR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4617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58D5-0AD2-40DD-A906-DC143C752FD4}" type="slidenum">
              <a:rPr lang="hr-HR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575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ijela-magnolija-iz-susjedstva-51b9b66c2e8c811bbae797dc31c197e3_view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44400" cy="714283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7625" y="3924300"/>
            <a:ext cx="12877800" cy="2249207"/>
          </a:xfrm>
          <a:noFill/>
          <a:ln>
            <a:noFill/>
          </a:ln>
        </p:spPr>
        <p:txBody>
          <a:bodyPr/>
          <a:lstStyle/>
          <a:p>
            <a:r>
              <a:rPr lang="hr-HR">
                <a:solidFill>
                  <a:srgbClr val="FFFFFF"/>
                </a:solidFill>
                <a:latin typeface="PMingLiU-ExtB"/>
              </a:rPr>
              <a:t>Ledene magnolije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90700" y="4552950"/>
            <a:ext cx="9448800" cy="68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3200">
                <a:latin typeface="Arial Black"/>
              </a:rPr>
              <a:t>Marjana Moškrič</a:t>
            </a:r>
          </a:p>
        </p:txBody>
      </p:sp>
    </p:spTree>
    <p:extLst>
      <p:ext uri="{BB962C8B-B14F-4D97-AF65-F5344CB8AC3E}">
        <p14:creationId xmlns:p14="http://schemas.microsoft.com/office/powerpoint/2010/main" val="385510597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0" y="-85725"/>
            <a:ext cx="12219361" cy="68326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-600000">
            <a:off x="3238500" y="647520"/>
            <a:ext cx="8610600" cy="1293028"/>
          </a:xfrm>
        </p:spPr>
        <p:txBody>
          <a:bodyPr/>
          <a:lstStyle/>
          <a:p>
            <a:r>
              <a:rPr lang="hr-HR">
                <a:solidFill>
                  <a:srgbClr val="FFFFFF"/>
                </a:solidFill>
                <a:latin typeface="Century Gothic"/>
              </a:rPr>
              <a:t>A magnolije??</a:t>
            </a:r>
          </a:p>
        </p:txBody>
      </p:sp>
    </p:spTree>
    <p:extLst>
      <p:ext uri="{BB962C8B-B14F-4D97-AF65-F5344CB8AC3E}">
        <p14:creationId xmlns:p14="http://schemas.microsoft.com/office/powerpoint/2010/main" val="73034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Još su tamo negdje... i pamte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hr-HR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/>
              <a:t>Izradila: Ksenija Vuković, 8. razred</a:t>
            </a:r>
          </a:p>
        </p:txBody>
      </p:sp>
      <p:pic>
        <p:nvPicPr>
          <p:cNvPr id="4" name="Slika 3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925" y="2657475"/>
            <a:ext cx="1743075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920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670x420_Kultura__djvu_2280928_tanja_hires.jpeg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142" y="2917753"/>
            <a:ext cx="5446058" cy="3635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rgbClr val="FFFFFF"/>
                </a:solidFill>
                <a:latin typeface="Century Gothic"/>
              </a:rPr>
              <a:t>Nešto o autorici marjani moškrič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850" y="1685925"/>
            <a:ext cx="10820400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3200" dirty="0">
                <a:latin typeface="PMingLiU-ExtB"/>
              </a:rPr>
              <a:t>slovenska spisateljica i knjižničarka</a:t>
            </a:r>
          </a:p>
          <a:p>
            <a:r>
              <a:rPr lang="hr-HR" sz="3200" dirty="0">
                <a:latin typeface="PMingLiU-ExtB"/>
              </a:rPr>
              <a:t>rođena  18.  studenog 1958.  u Ljubljani</a:t>
            </a:r>
          </a:p>
          <a:p>
            <a:r>
              <a:rPr lang="hr-HR" sz="3200" dirty="0">
                <a:latin typeface="PMingLiU-ExtB"/>
              </a:rPr>
              <a:t>piše za djecu, mlade, ali i odrasle</a:t>
            </a:r>
          </a:p>
          <a:p>
            <a:r>
              <a:rPr lang="hr-HR" sz="3200" dirty="0">
                <a:latin typeface="PMingLiU-ExtB"/>
              </a:rPr>
              <a:t>roman "Ledene magnolije" nagrađen je</a:t>
            </a:r>
          </a:p>
          <a:p>
            <a:r>
              <a:rPr lang="hr-HR" sz="3200" dirty="0">
                <a:latin typeface="PMingLiU-ExtB"/>
              </a:rPr>
              <a:t> prestižnom nagradom "Večernica"</a:t>
            </a:r>
          </a:p>
          <a:p>
            <a:r>
              <a:rPr lang="hr-HR" sz="3200" dirty="0">
                <a:latin typeface="PMingLiU-ExtB"/>
              </a:rPr>
              <a:t>najnoviji  roman joj je "</a:t>
            </a:r>
            <a:r>
              <a:rPr lang="hr-HR" sz="3200" i="1" dirty="0">
                <a:solidFill>
                  <a:srgbClr val="FFFFFF"/>
                </a:solidFill>
                <a:latin typeface="PMingLiU-ExtB"/>
              </a:rPr>
              <a:t>O </a:t>
            </a:r>
            <a:r>
              <a:rPr lang="hr-HR" sz="3200" i="1" dirty="0" err="1">
                <a:solidFill>
                  <a:srgbClr val="FFFFFF"/>
                </a:solidFill>
                <a:latin typeface="PMingLiU-ExtB"/>
              </a:rPr>
              <a:t>sivem</a:t>
            </a:r>
            <a:r>
              <a:rPr lang="hr-HR" sz="3200" i="1" dirty="0">
                <a:solidFill>
                  <a:srgbClr val="FFFFFF"/>
                </a:solidFill>
                <a:latin typeface="PMingLiU-ExtB"/>
              </a:rPr>
              <a:t> </a:t>
            </a:r>
            <a:r>
              <a:rPr lang="hr-HR" sz="3200" i="1" dirty="0" err="1" smtClean="0">
                <a:solidFill>
                  <a:srgbClr val="FFFFFF"/>
                </a:solidFill>
                <a:latin typeface="PMingLiU-ExtB"/>
              </a:rPr>
              <a:t>mestu</a:t>
            </a:r>
            <a:endParaRPr lang="hr-HR" sz="3200" i="1" dirty="0" smtClean="0">
              <a:solidFill>
                <a:srgbClr val="FFFFFF"/>
              </a:solidFill>
              <a:latin typeface="PMingLiU-ExtB"/>
            </a:endParaRPr>
          </a:p>
          <a:p>
            <a:pPr marL="0" indent="0">
              <a:buNone/>
            </a:pPr>
            <a:r>
              <a:rPr lang="hr-HR" sz="3200" i="1" dirty="0" smtClean="0">
                <a:solidFill>
                  <a:srgbClr val="FFFFFF"/>
                </a:solidFill>
                <a:latin typeface="PMingLiU-ExtB"/>
              </a:rPr>
              <a:t>  </a:t>
            </a:r>
            <a:r>
              <a:rPr lang="hr-HR" sz="3200" i="1" dirty="0" err="1" smtClean="0">
                <a:solidFill>
                  <a:srgbClr val="FFFFFF"/>
                </a:solidFill>
                <a:latin typeface="PMingLiU-ExtB"/>
              </a:rPr>
              <a:t>in</a:t>
            </a:r>
            <a:r>
              <a:rPr lang="hr-HR" sz="3200" i="1" dirty="0" smtClean="0">
                <a:solidFill>
                  <a:srgbClr val="FFFFFF"/>
                </a:solidFill>
                <a:latin typeface="PMingLiU-ExtB"/>
              </a:rPr>
              <a:t> </a:t>
            </a:r>
            <a:r>
              <a:rPr lang="hr-HR" sz="3200" i="1" dirty="0" err="1" smtClean="0">
                <a:solidFill>
                  <a:srgbClr val="FFFFFF"/>
                </a:solidFill>
                <a:latin typeface="PMingLiU-ExtB"/>
              </a:rPr>
              <a:t>črni</a:t>
            </a:r>
            <a:r>
              <a:rPr lang="hr-HR" sz="3200" i="1" dirty="0" smtClean="0">
                <a:solidFill>
                  <a:srgbClr val="FFFFFF"/>
                </a:solidFill>
                <a:latin typeface="PMingLiU-ExtB"/>
              </a:rPr>
              <a:t> </a:t>
            </a:r>
            <a:r>
              <a:rPr lang="hr-HR" sz="3200" i="1" dirty="0">
                <a:solidFill>
                  <a:srgbClr val="FFFFFF"/>
                </a:solidFill>
                <a:latin typeface="PMingLiU-ExtB"/>
              </a:rPr>
              <a:t>roži" izdan 2008.</a:t>
            </a:r>
            <a:endParaRPr lang="hr-HR" sz="3200" i="1" dirty="0">
              <a:latin typeface="PMingLiU-ExtB"/>
            </a:endParaRPr>
          </a:p>
          <a:p>
            <a:endParaRPr lang="hr-HR" i="1" dirty="0">
              <a:solidFill>
                <a:srgbClr val="FFFFFF"/>
              </a:solidFill>
            </a:endParaRPr>
          </a:p>
          <a:p>
            <a:endParaRPr lang="hr-HR" i="1" dirty="0">
              <a:solidFill>
                <a:srgbClr val="FFFFFF"/>
              </a:solidFill>
            </a:endParaRPr>
          </a:p>
          <a:p>
            <a:endParaRPr lang="hr-HR" i="1" dirty="0">
              <a:solidFill>
                <a:srgbClr val="FFFFFF"/>
              </a:solidFill>
            </a:endParaRPr>
          </a:p>
          <a:p>
            <a:endParaRPr lang="hr-HR" i="1" dirty="0">
              <a:solidFill>
                <a:srgbClr val="252525"/>
              </a:solidFill>
            </a:endParaRPr>
          </a:p>
          <a:p>
            <a:endParaRPr lang="hr-HR" i="1" dirty="0">
              <a:solidFill>
                <a:srgbClr val="2525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47747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PMingLiU-ExtB"/>
              </a:rPr>
              <a:t>Ledene magnolije</a:t>
            </a:r>
          </a:p>
        </p:txBody>
      </p:sp>
      <p:pic>
        <p:nvPicPr>
          <p:cNvPr id="5" name="Rezervirano mjesto slike 4" descr="354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00" b="200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42950" y="3390900"/>
            <a:ext cx="6873240" cy="30944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3600" dirty="0">
                <a:solidFill>
                  <a:srgbClr val="FFFFFF"/>
                </a:solidFill>
                <a:latin typeface="PMingLiU-ExtB"/>
              </a:rPr>
              <a:t>Spisateljica u djelu bez zadrške govori o uzastopnom seksualnom zlostavljanju djevojke Lucije, koja to </a:t>
            </a:r>
            <a:r>
              <a:rPr lang="hr-HR" sz="3600" dirty="0" smtClean="0">
                <a:solidFill>
                  <a:srgbClr val="FFFFFF"/>
                </a:solidFill>
                <a:latin typeface="PMingLiU-ExtB"/>
              </a:rPr>
              <a:t>zadržava </a:t>
            </a:r>
            <a:r>
              <a:rPr lang="hr-HR" sz="3600" dirty="0">
                <a:solidFill>
                  <a:srgbClr val="FFFFFF"/>
                </a:solidFill>
                <a:latin typeface="PMingLiU-ExtB"/>
              </a:rPr>
              <a:t>u sebi.</a:t>
            </a:r>
          </a:p>
        </p:txBody>
      </p:sp>
    </p:spTree>
    <p:extLst>
      <p:ext uri="{BB962C8B-B14F-4D97-AF65-F5344CB8AC3E}">
        <p14:creationId xmlns:p14="http://schemas.microsoft.com/office/powerpoint/2010/main" val="255927097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b-7010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725" y="647700"/>
            <a:ext cx="2743200" cy="4114800"/>
          </a:xfrm>
          <a:prstGeom prst="rect">
            <a:avLst/>
          </a:prstGeom>
        </p:spPr>
      </p:pic>
      <p:pic>
        <p:nvPicPr>
          <p:cNvPr id="4" name="Slika 3" descr="img-th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5925" y="4111924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20070528005806slapovi_krke_rijeka_krka_nacionalni_par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0" y="3752302"/>
            <a:ext cx="5002305" cy="2969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Kratki sadržaj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hr-HR" sz="4400" b="1" dirty="0">
                <a:latin typeface="PMingLiU-ExtB"/>
              </a:rPr>
              <a:t>Djevojka Lucija živi  s majkom, ali u njihove živote upliće se crnokosi, visoki, naočiti čovjek u kojega se </a:t>
            </a:r>
            <a:r>
              <a:rPr lang="hr-HR" sz="4400" b="1" dirty="0" err="1">
                <a:latin typeface="PMingLiU-ExtB"/>
              </a:rPr>
              <a:t>Lucijina</a:t>
            </a:r>
            <a:r>
              <a:rPr lang="hr-HR" sz="4400" b="1" dirty="0">
                <a:latin typeface="PMingLiU-ExtB"/>
              </a:rPr>
              <a:t> mama zaljubljuje i on ubrzo joj postaje  muž.</a:t>
            </a:r>
          </a:p>
          <a:p>
            <a:r>
              <a:rPr lang="hr-HR" sz="4400" b="1" dirty="0">
                <a:latin typeface="PMingLiU-ExtB"/>
              </a:rPr>
              <a:t>Lucija ima dvije prijateljice, Miju i Piku, s kojima provodi puno vremena na zelenoj, vijugavoj rijeci.</a:t>
            </a:r>
          </a:p>
          <a:p>
            <a:r>
              <a:rPr lang="hr-HR" sz="4400" b="1" dirty="0">
                <a:latin typeface="PMingLiU-ExtB"/>
              </a:rPr>
              <a:t>Ponekad dolazi i do kuće ispred koje cvjetaju prelijepe magnolije koje Lucija naprosto obožava.</a:t>
            </a:r>
          </a:p>
          <a:p>
            <a:r>
              <a:rPr lang="hr-HR" sz="4400" b="1" dirty="0">
                <a:latin typeface="PMingLiU-ExtB"/>
              </a:rPr>
              <a:t>U </a:t>
            </a:r>
            <a:r>
              <a:rPr lang="hr-HR" sz="4400" b="1" dirty="0" err="1">
                <a:latin typeface="PMingLiU-ExtB"/>
              </a:rPr>
              <a:t>Lucijin</a:t>
            </a:r>
            <a:r>
              <a:rPr lang="hr-HR" sz="4400" b="1" dirty="0">
                <a:latin typeface="PMingLiU-ExtB"/>
              </a:rPr>
              <a:t> život dolazi i novi učenik </a:t>
            </a:r>
            <a:r>
              <a:rPr lang="hr-HR" sz="4400" b="1" dirty="0" err="1">
                <a:latin typeface="PMingLiU-ExtB"/>
              </a:rPr>
              <a:t>Nik</a:t>
            </a:r>
            <a:r>
              <a:rPr lang="hr-HR" sz="4400" b="1" dirty="0">
                <a:latin typeface="PMingLiU-ExtB"/>
              </a:rPr>
              <a:t> koji se ujedno doselio u kuću ispred koje su "njene" bijele, neokaljane magnolije.</a:t>
            </a:r>
          </a:p>
          <a:p>
            <a:r>
              <a:rPr lang="hr-HR" sz="4400" b="1" dirty="0">
                <a:latin typeface="PMingLiU-ExtB"/>
              </a:rPr>
              <a:t>Lucija se sve više povlači u sebe a razlog je što ju je silovao određeni lik iz knjige, a koji saznat ćete u sljedećim slajdovima</a:t>
            </a:r>
            <a:r>
              <a:rPr lang="hr-HR" sz="4400" dirty="0">
                <a:latin typeface="PMingLiU-ExtB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920473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2wr3u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0" y="-85725"/>
            <a:ext cx="6262688" cy="718605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lucija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r-HR">
                <a:solidFill>
                  <a:srgbClr val="000000"/>
                </a:solidFill>
              </a:rPr>
              <a:t>Pozitivne strane Lucijinoga života:</a:t>
            </a:r>
            <a:endParaRPr lang="hr-HR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solidFill>
                  <a:srgbClr val="000000"/>
                </a:solidFill>
              </a:rPr>
              <a:t>Očuh joj ima novaca</a:t>
            </a:r>
          </a:p>
          <a:p>
            <a:endParaRPr lang="hr-HR" dirty="0"/>
          </a:p>
          <a:p>
            <a:r>
              <a:rPr lang="hr-HR">
                <a:solidFill>
                  <a:srgbClr val="000000"/>
                </a:solidFill>
              </a:rPr>
              <a:t>Dobiva sestricu Uršku</a:t>
            </a:r>
            <a:endParaRPr lang="hr-HR" dirty="0">
              <a:solidFill>
                <a:srgbClr val="000000"/>
              </a:solidFill>
            </a:endParaRPr>
          </a:p>
          <a:p>
            <a:endParaRPr lang="hr-HR" dirty="0"/>
          </a:p>
          <a:p>
            <a:r>
              <a:rPr lang="hr-HR">
                <a:solidFill>
                  <a:srgbClr val="000000"/>
                </a:solidFill>
              </a:rPr>
              <a:t>Ima pouzdane prijateljice</a:t>
            </a:r>
          </a:p>
          <a:p>
            <a:endParaRPr lang="hr-HR" dirty="0"/>
          </a:p>
          <a:p>
            <a:r>
              <a:rPr lang="hr-HR">
                <a:solidFill>
                  <a:srgbClr val="000000"/>
                </a:solidFill>
              </a:rPr>
              <a:t>Pojavljuje se Nik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hr-HR"/>
              <a:t>Negativne strane Lucijinog života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r-HR"/>
              <a:t>Očuh ju siluje</a:t>
            </a:r>
          </a:p>
          <a:p>
            <a:endParaRPr lang="hr-HR" dirty="0"/>
          </a:p>
          <a:p>
            <a:r>
              <a:rPr lang="hr-HR"/>
              <a:t>Povlači se u sebe</a:t>
            </a:r>
          </a:p>
          <a:p>
            <a:endParaRPr lang="hr-HR" dirty="0"/>
          </a:p>
          <a:p>
            <a:r>
              <a:rPr lang="hr-HR"/>
              <a:t>Ne priča s njima od nemiloga događaja</a:t>
            </a:r>
          </a:p>
          <a:p>
            <a:endParaRPr lang="hr-HR" dirty="0"/>
          </a:p>
          <a:p>
            <a:r>
              <a:rPr lang="hr-HR"/>
              <a:t>Nemože podnijeti tjelesni kontakt </a:t>
            </a:r>
          </a:p>
        </p:txBody>
      </p:sp>
    </p:spTree>
    <p:extLst>
      <p:ext uri="{BB962C8B-B14F-4D97-AF65-F5344CB8AC3E}">
        <p14:creationId xmlns:p14="http://schemas.microsoft.com/office/powerpoint/2010/main" val="292085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0"/>
            <a:ext cx="12251484" cy="67373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TW Cen MT"/>
              </a:rPr>
              <a:t>preporuka</a:t>
            </a:r>
            <a:endParaRPr lang="hr-HR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hr-HR" sz="4000">
                <a:latin typeface="PMingLiU-ExtB"/>
              </a:rPr>
              <a:t>Knjiga je odlična jer govori o suvremenim i realnim problemima. Morate priznati da nije prvi puta da ste čuli da očuh seksualno zlostavlja pastorku (pokćerku).</a:t>
            </a:r>
          </a:p>
          <a:p>
            <a:endParaRPr lang="hr-HR" dirty="0"/>
          </a:p>
          <a:p>
            <a:r>
              <a:rPr lang="hr-HR" sz="4000">
                <a:latin typeface="PMingLiU-ExtB"/>
              </a:rPr>
              <a:t>Knjiga je snažno prožeta osjećajima, što trenutnima, što prijašnjima.</a:t>
            </a:r>
          </a:p>
          <a:p>
            <a:endParaRPr lang="hr-HR" dirty="0"/>
          </a:p>
          <a:p>
            <a:r>
              <a:rPr lang="hr-HR" sz="4000">
                <a:latin typeface="PMingLiU-ExtB"/>
              </a:rPr>
              <a:t>Preporučujem svima koji vole napete knjige i knjige u kojima ima puno emocija.</a:t>
            </a:r>
          </a:p>
        </p:txBody>
      </p:sp>
    </p:spTree>
    <p:extLst>
      <p:ext uri="{BB962C8B-B14F-4D97-AF65-F5344CB8AC3E}">
        <p14:creationId xmlns:p14="http://schemas.microsoft.com/office/powerpoint/2010/main" val="1824429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5" y="-12700"/>
            <a:ext cx="12303872" cy="6737350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Trenutak kada je lucija "poludjela"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"Uzela sam škare. Počela sam rezati odjeću i krpice. Čipke i Čipkice. Da, i britva miluje  srdašce lijepe bliede djevojčice. I zavjese, stolnjake i stolnjačiće, i igla miluje srdašce lijepe blijede djevojčice, i kosu, svoju dugu svijetlu kosu... kopita se i kesi, zloslutno se kesi klaun. Onda sam uzela njegov brijući aparat i obrijala glavu. Onda sam se bacila na njenu šminku. Marke, same marke! Drobila ih, lomila." …</a:t>
            </a:r>
            <a:endParaRPr lang="sr-Latn-RS"/>
          </a:p>
          <a:p>
            <a:endParaRPr lang="hr-HR" dirty="0">
              <a:solidFill>
                <a:srgbClr val="FFFFFF"/>
              </a:solidFill>
              <a:latin typeface="Century Gothic"/>
            </a:endParaRPr>
          </a:p>
          <a:p>
            <a:r>
              <a:rPr lang="hr-HR">
                <a:solidFill>
                  <a:srgbClr val="FFFFFF"/>
                </a:solidFill>
                <a:latin typeface="Century Gothic"/>
              </a:rPr>
              <a:t>Posebno mi se dopao ovaj dio, jer konačno koliko god ludo zvučalo, ona poduzima nešto, izlazi iz granica.</a:t>
            </a:r>
          </a:p>
        </p:txBody>
      </p:sp>
    </p:spTree>
    <p:extLst>
      <p:ext uri="{BB962C8B-B14F-4D97-AF65-F5344CB8AC3E}">
        <p14:creationId xmlns:p14="http://schemas.microsoft.com/office/powerpoint/2010/main" val="355428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Love Couple Romantic 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0" y="1295400"/>
            <a:ext cx="12344307" cy="567531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33650" y="314325"/>
            <a:ext cx="8610600" cy="1293028"/>
          </a:xfrm>
        </p:spPr>
        <p:txBody>
          <a:bodyPr/>
          <a:lstStyle/>
          <a:p>
            <a:r>
              <a:rPr lang="hr-HR"/>
              <a:t>Razmisli:</a:t>
            </a:r>
            <a:r>
              <a:rPr lang="hr-HR" dirty="0"/>
              <a:t/>
            </a:r>
            <a:br>
              <a:rPr lang="hr-HR" dirty="0"/>
            </a:br>
            <a:endParaRPr lang="hr-HR" dirty="0">
              <a:latin typeface="Century Gothic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Što bi ti učinio/</a:t>
            </a:r>
            <a:r>
              <a:rPr lang="hr-HR" b="1" dirty="0" err="1">
                <a:solidFill>
                  <a:srgbClr val="FF0000"/>
                </a:solidFill>
              </a:rPr>
              <a:t>la</a:t>
            </a:r>
            <a:r>
              <a:rPr lang="hr-HR" b="1" dirty="0">
                <a:solidFill>
                  <a:srgbClr val="FF0000"/>
                </a:solidFill>
              </a:rPr>
              <a:t> da si na </a:t>
            </a:r>
            <a:r>
              <a:rPr lang="hr-HR" b="1" dirty="0" err="1">
                <a:solidFill>
                  <a:srgbClr val="FF0000"/>
                </a:solidFill>
              </a:rPr>
              <a:t>Lucijinom</a:t>
            </a:r>
            <a:r>
              <a:rPr lang="hr-HR" b="1" dirty="0">
                <a:solidFill>
                  <a:srgbClr val="FF0000"/>
                </a:solidFill>
              </a:rPr>
              <a:t> mjestu?!</a:t>
            </a:r>
          </a:p>
          <a:p>
            <a:endParaRPr lang="hr-HR" b="1" dirty="0">
              <a:solidFill>
                <a:srgbClr val="FF0000"/>
              </a:solidFill>
            </a:endParaRPr>
          </a:p>
          <a:p>
            <a:r>
              <a:rPr lang="hr-HR" b="1" dirty="0">
                <a:solidFill>
                  <a:srgbClr val="FF0000"/>
                </a:solidFill>
              </a:rPr>
              <a:t>Kako bi se ti ponašao/</a:t>
            </a:r>
            <a:r>
              <a:rPr lang="hr-HR" b="1" dirty="0" err="1">
                <a:solidFill>
                  <a:srgbClr val="FF0000"/>
                </a:solidFill>
              </a:rPr>
              <a:t>la</a:t>
            </a:r>
            <a:r>
              <a:rPr lang="hr-HR" b="1" dirty="0">
                <a:solidFill>
                  <a:srgbClr val="FF0000"/>
                </a:solidFill>
              </a:rPr>
              <a:t>?!</a:t>
            </a:r>
          </a:p>
          <a:p>
            <a:endParaRPr lang="hr-HR" b="1" dirty="0">
              <a:solidFill>
                <a:srgbClr val="FF0000"/>
              </a:solidFill>
            </a:endParaRPr>
          </a:p>
          <a:p>
            <a:r>
              <a:rPr lang="hr-HR" b="1" dirty="0">
                <a:solidFill>
                  <a:srgbClr val="FF0000"/>
                </a:solidFill>
              </a:rPr>
              <a:t>Misliš li da je </a:t>
            </a:r>
            <a:r>
              <a:rPr lang="hr-HR" b="1" dirty="0" err="1">
                <a:solidFill>
                  <a:srgbClr val="FF0000"/>
                </a:solidFill>
              </a:rPr>
              <a:t>Lucijina</a:t>
            </a:r>
            <a:r>
              <a:rPr lang="hr-HR" b="1" dirty="0">
                <a:solidFill>
                  <a:srgbClr val="FF0000"/>
                </a:solidFill>
              </a:rPr>
              <a:t> mama trebala drukčije postupiti i ne toliko slijepo vjerovati očuhu?!</a:t>
            </a:r>
          </a:p>
          <a:p>
            <a:endParaRPr lang="hr-HR" b="1" dirty="0">
              <a:solidFill>
                <a:srgbClr val="FF0000"/>
              </a:solidFill>
            </a:endParaRPr>
          </a:p>
          <a:p>
            <a:r>
              <a:rPr lang="hr-HR" b="1" dirty="0">
                <a:solidFill>
                  <a:srgbClr val="FF0000"/>
                </a:solidFill>
              </a:rPr>
              <a:t>Misliš li da su Lucija i </a:t>
            </a:r>
            <a:r>
              <a:rPr lang="hr-HR" b="1" dirty="0" err="1">
                <a:solidFill>
                  <a:srgbClr val="FF0000"/>
                </a:solidFill>
              </a:rPr>
              <a:t>Nik</a:t>
            </a:r>
            <a:r>
              <a:rPr lang="hr-HR" b="1" dirty="0">
                <a:solidFill>
                  <a:srgbClr val="FF0000"/>
                </a:solidFill>
              </a:rPr>
              <a:t> na kraju romana ipak zajedno ili ne?!</a:t>
            </a:r>
          </a:p>
          <a:p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74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euzm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152650"/>
            <a:ext cx="3279961" cy="439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75" y="2390775"/>
            <a:ext cx="5802313" cy="4130582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Upočetljiv početak, ali i kraj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početak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hr-HR"/>
              <a:t>"Nisu vječna ta nebesa,</a:t>
            </a:r>
          </a:p>
          <a:p>
            <a:pPr marL="0" indent="0">
              <a:buNone/>
            </a:pPr>
            <a:r>
              <a:rPr lang="hr-HR" dirty="0"/>
              <a:t> </a:t>
            </a:r>
            <a:r>
              <a:rPr lang="hr-HR"/>
              <a:t>t</a:t>
            </a:r>
            <a:r>
              <a:rPr lang="hr-HR" dirty="0"/>
              <a:t>a </a:t>
            </a:r>
            <a:r>
              <a:rPr lang="hr-HR"/>
              <a:t>sazvježđa kojih ni,i</a:t>
            </a:r>
          </a:p>
          <a:p>
            <a:pPr marL="0" indent="0">
              <a:buNone/>
            </a:pPr>
            <a:r>
              <a:rPr lang="hr-HR"/>
              <a:t>i</a:t>
            </a:r>
            <a:r>
              <a:rPr lang="hr-HR" dirty="0"/>
              <a:t> ta </a:t>
            </a:r>
            <a:r>
              <a:rPr lang="hr-HR"/>
              <a:t>sama</a:t>
            </a:r>
            <a:r>
              <a:rPr lang="hr-HR" dirty="0"/>
              <a:t> sinja zvijezda-</a:t>
            </a:r>
          </a:p>
          <a:p>
            <a:pPr marL="0" indent="0">
              <a:buNone/>
            </a:pPr>
            <a:r>
              <a:rPr lang="hr-HR"/>
              <a:t>samo mi smo žalosni.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/>
              <a:t>Žalosni smo, ko što žali</a:t>
            </a:r>
          </a:p>
          <a:p>
            <a:pPr marL="0" indent="0">
              <a:buNone/>
            </a:pPr>
            <a:r>
              <a:rPr lang="hr-HR"/>
              <a:t>u gori životinja mala,</a:t>
            </a:r>
          </a:p>
          <a:p>
            <a:pPr marL="0" indent="0">
              <a:buNone/>
            </a:pPr>
            <a:r>
              <a:rPr lang="hr-HR"/>
              <a:t>hoće li nam biti gore:</a:t>
            </a:r>
          </a:p>
          <a:p>
            <a:pPr marL="0" indent="0">
              <a:buNone/>
            </a:pPr>
            <a:r>
              <a:rPr lang="hr-HR"/>
              <a:t>bude li uspomena ostala?"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/>
              <a:t>kraj</a:t>
            </a:r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>
                <a:solidFill>
                  <a:srgbClr val="FFFFFF"/>
                </a:solidFill>
                <a:latin typeface="Century Gothic"/>
              </a:rPr>
              <a:t>"Pokrenula sma se i otišla tamo, među mirisne zelene trave, k zelenoj i lijenoj, izlile smo se zajedno i šaputale, zeleno i lijeno, i nosilo nas je naprijed i samo naprijed."</a:t>
            </a:r>
          </a:p>
          <a:p>
            <a:pPr marL="0" indent="0">
              <a:buNone/>
            </a:pPr>
            <a:endParaRPr lang="hr-HR" dirty="0">
              <a:solidFill>
                <a:srgbClr val="FFFFFF"/>
              </a:solidFill>
              <a:latin typeface="Century Gothic"/>
            </a:endParaRPr>
          </a:p>
          <a:p>
            <a:pPr marL="0" indent="0">
              <a:buNone/>
            </a:pPr>
            <a:r>
              <a:rPr lang="hr-HR">
                <a:solidFill>
                  <a:srgbClr val="FFFFFF"/>
                </a:solidFill>
                <a:latin typeface="Century Gothic"/>
              </a:rPr>
              <a:t>Riječ je o rijeci na kojoj su se nalazile Lucija i njene prijateljice.</a:t>
            </a:r>
          </a:p>
          <a:p>
            <a:pPr marL="0" indent="0">
              <a:buNone/>
            </a:pPr>
            <a:endParaRPr lang="hr-HR" dirty="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2755157"/>
      </p:ext>
    </p:extLst>
  </p:cSld>
  <p:clrMapOvr>
    <a:masterClrMapping/>
  </p:clrMapOvr>
</p:sld>
</file>

<file path=ppt/theme/theme1.xml><?xml version="1.0" encoding="utf-8"?>
<a:theme xmlns:a="http://schemas.openxmlformats.org/drawingml/2006/main" name="Isparavanj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TC104033937[[fn=Isparavanje]]</Template>
  <TotalTime>3</TotalTime>
  <Words>336</Words>
  <Application>Microsoft Office PowerPoint</Application>
  <PresentationFormat>Prilagođeno</PresentationFormat>
  <Paragraphs>95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Isparavanje</vt:lpstr>
      <vt:lpstr>Ledene magnolije</vt:lpstr>
      <vt:lpstr>Nešto o autorici marjani moškrič</vt:lpstr>
      <vt:lpstr>Ledene magnolije</vt:lpstr>
      <vt:lpstr>Kratki sadržaj</vt:lpstr>
      <vt:lpstr>lucija</vt:lpstr>
      <vt:lpstr>preporuka</vt:lpstr>
      <vt:lpstr>Trenutak kada je lucija "poludjela"</vt:lpstr>
      <vt:lpstr>Razmisli: </vt:lpstr>
      <vt:lpstr>Upočetljiv početak, ali i kraj</vt:lpstr>
      <vt:lpstr>A magnolije??</vt:lpstr>
      <vt:lpstr>Još su tamo negdje... i pamte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Snježana</dc:creator>
  <cp:lastModifiedBy>Snježana</cp:lastModifiedBy>
  <cp:revision>12</cp:revision>
  <dcterms:created xsi:type="dcterms:W3CDTF">2013-08-01T11:42:09Z</dcterms:created>
  <dcterms:modified xsi:type="dcterms:W3CDTF">2017-02-01T11:16:21Z</dcterms:modified>
</cp:coreProperties>
</file>